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376" r:id="rId2"/>
    <p:sldId id="391" r:id="rId3"/>
    <p:sldId id="404" r:id="rId4"/>
    <p:sldId id="400" r:id="rId5"/>
    <p:sldId id="394" r:id="rId6"/>
    <p:sldId id="401" r:id="rId7"/>
    <p:sldId id="411" r:id="rId8"/>
    <p:sldId id="412" r:id="rId9"/>
    <p:sldId id="413" r:id="rId10"/>
    <p:sldId id="414" r:id="rId11"/>
    <p:sldId id="424" r:id="rId12"/>
    <p:sldId id="425" r:id="rId13"/>
    <p:sldId id="422" r:id="rId14"/>
    <p:sldId id="423" r:id="rId15"/>
    <p:sldId id="377" r:id="rId16"/>
    <p:sldId id="393" r:id="rId17"/>
    <p:sldId id="426" r:id="rId18"/>
    <p:sldId id="427" r:id="rId19"/>
    <p:sldId id="379" r:id="rId20"/>
    <p:sldId id="420" r:id="rId21"/>
    <p:sldId id="389" r:id="rId22"/>
    <p:sldId id="405" r:id="rId23"/>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661" autoAdjust="0"/>
  </p:normalViewPr>
  <p:slideViewPr>
    <p:cSldViewPr snapToGrid="0">
      <p:cViewPr varScale="1">
        <p:scale>
          <a:sx n="77" d="100"/>
          <a:sy n="77" d="100"/>
        </p:scale>
        <p:origin x="489"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Sheet1!$A$2:$A$7</c:f>
              <c:strCache>
                <c:ptCount val="6"/>
                <c:pt idx="0">
                  <c:v>Wirral</c:v>
                </c:pt>
                <c:pt idx="1">
                  <c:v>Liverpool</c:v>
                </c:pt>
                <c:pt idx="2">
                  <c:v>Cheshire West</c:v>
                </c:pt>
                <c:pt idx="3">
                  <c:v>St Helens</c:v>
                </c:pt>
                <c:pt idx="4">
                  <c:v>Cheshire East</c:v>
                </c:pt>
                <c:pt idx="5">
                  <c:v>Warrington</c:v>
                </c:pt>
              </c:strCache>
            </c:strRef>
          </c:cat>
          <c:val>
            <c:numRef>
              <c:f>Sheet1!$B$2:$B$7</c:f>
              <c:numCache>
                <c:formatCode>General</c:formatCode>
                <c:ptCount val="6"/>
                <c:pt idx="0">
                  <c:v>92</c:v>
                </c:pt>
                <c:pt idx="1">
                  <c:v>170</c:v>
                </c:pt>
                <c:pt idx="2">
                  <c:v>87</c:v>
                </c:pt>
                <c:pt idx="3">
                  <c:v>46</c:v>
                </c:pt>
                <c:pt idx="4">
                  <c:v>41</c:v>
                </c:pt>
                <c:pt idx="5">
                  <c:v>62</c:v>
                </c:pt>
              </c:numCache>
            </c:numRef>
          </c:val>
        </c:ser>
        <c:ser>
          <c:idx val="1"/>
          <c:order val="1"/>
          <c:tx>
            <c:strRef>
              <c:f>Sheet1!$C$1</c:f>
              <c:strCache>
                <c:ptCount val="1"/>
                <c:pt idx="0">
                  <c:v>2018</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Sheet1!$A$2:$A$7</c:f>
              <c:strCache>
                <c:ptCount val="6"/>
                <c:pt idx="0">
                  <c:v>Wirral</c:v>
                </c:pt>
                <c:pt idx="1">
                  <c:v>Liverpool</c:v>
                </c:pt>
                <c:pt idx="2">
                  <c:v>Cheshire West</c:v>
                </c:pt>
                <c:pt idx="3">
                  <c:v>St Helens</c:v>
                </c:pt>
                <c:pt idx="4">
                  <c:v>Cheshire East</c:v>
                </c:pt>
                <c:pt idx="5">
                  <c:v>Warrington</c:v>
                </c:pt>
              </c:strCache>
            </c:strRef>
          </c:cat>
          <c:val>
            <c:numRef>
              <c:f>Sheet1!$C$2:$C$7</c:f>
              <c:numCache>
                <c:formatCode>General</c:formatCode>
                <c:ptCount val="6"/>
                <c:pt idx="0">
                  <c:v>91</c:v>
                </c:pt>
                <c:pt idx="1">
                  <c:v>138</c:v>
                </c:pt>
                <c:pt idx="2">
                  <c:v>80</c:v>
                </c:pt>
                <c:pt idx="3">
                  <c:v>49</c:v>
                </c:pt>
                <c:pt idx="4">
                  <c:v>42</c:v>
                </c:pt>
                <c:pt idx="5">
                  <c:v>82</c:v>
                </c:pt>
              </c:numCache>
            </c:numRef>
          </c:val>
        </c:ser>
        <c:ser>
          <c:idx val="2"/>
          <c:order val="2"/>
          <c:tx>
            <c:strRef>
              <c:f>Sheet1!$D$1</c:f>
              <c:strCache>
                <c:ptCount val="1"/>
                <c:pt idx="0">
                  <c:v>2019</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Sheet1!$A$2:$A$7</c:f>
              <c:strCache>
                <c:ptCount val="6"/>
                <c:pt idx="0">
                  <c:v>Wirral</c:v>
                </c:pt>
                <c:pt idx="1">
                  <c:v>Liverpool</c:v>
                </c:pt>
                <c:pt idx="2">
                  <c:v>Cheshire West</c:v>
                </c:pt>
                <c:pt idx="3">
                  <c:v>St Helens</c:v>
                </c:pt>
                <c:pt idx="4">
                  <c:v>Cheshire East</c:v>
                </c:pt>
                <c:pt idx="5">
                  <c:v>Warrington</c:v>
                </c:pt>
              </c:strCache>
            </c:strRef>
          </c:cat>
          <c:val>
            <c:numRef>
              <c:f>Sheet1!$D$2:$D$7</c:f>
              <c:numCache>
                <c:formatCode>General</c:formatCode>
                <c:ptCount val="6"/>
                <c:pt idx="0">
                  <c:v>110</c:v>
                </c:pt>
                <c:pt idx="1">
                  <c:v>176</c:v>
                </c:pt>
                <c:pt idx="2">
                  <c:v>77</c:v>
                </c:pt>
                <c:pt idx="3">
                  <c:v>46</c:v>
                </c:pt>
                <c:pt idx="4">
                  <c:v>56</c:v>
                </c:pt>
                <c:pt idx="5">
                  <c:v>107</c:v>
                </c:pt>
              </c:numCache>
            </c:numRef>
          </c:val>
        </c:ser>
        <c:ser>
          <c:idx val="3"/>
          <c:order val="3"/>
          <c:tx>
            <c:strRef>
              <c:f>Sheet1!$E$1</c:f>
              <c:strCache>
                <c:ptCount val="1"/>
                <c:pt idx="0">
                  <c:v>2020</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Sheet1!$A$2:$A$7</c:f>
              <c:strCache>
                <c:ptCount val="6"/>
                <c:pt idx="0">
                  <c:v>Wirral</c:v>
                </c:pt>
                <c:pt idx="1">
                  <c:v>Liverpool</c:v>
                </c:pt>
                <c:pt idx="2">
                  <c:v>Cheshire West</c:v>
                </c:pt>
                <c:pt idx="3">
                  <c:v>St Helens</c:v>
                </c:pt>
                <c:pt idx="4">
                  <c:v>Cheshire East</c:v>
                </c:pt>
                <c:pt idx="5">
                  <c:v>Warrington</c:v>
                </c:pt>
              </c:strCache>
            </c:strRef>
          </c:cat>
          <c:val>
            <c:numRef>
              <c:f>Sheet1!$E$2:$E$7</c:f>
              <c:numCache>
                <c:formatCode>General</c:formatCode>
                <c:ptCount val="6"/>
                <c:pt idx="0">
                  <c:v>113</c:v>
                </c:pt>
                <c:pt idx="1">
                  <c:v>185</c:v>
                </c:pt>
                <c:pt idx="2">
                  <c:v>74</c:v>
                </c:pt>
                <c:pt idx="3">
                  <c:v>46</c:v>
                </c:pt>
                <c:pt idx="4">
                  <c:v>61</c:v>
                </c:pt>
                <c:pt idx="5">
                  <c:v>77</c:v>
                </c:pt>
              </c:numCache>
            </c:numRef>
          </c:val>
        </c:ser>
        <c:ser>
          <c:idx val="4"/>
          <c:order val="4"/>
          <c:tx>
            <c:strRef>
              <c:f>Sheet1!$F$1</c:f>
              <c:strCache>
                <c:ptCount val="1"/>
                <c:pt idx="0">
                  <c:v>2021</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Sheet1!$A$2:$A$7</c:f>
              <c:strCache>
                <c:ptCount val="6"/>
                <c:pt idx="0">
                  <c:v>Wirral</c:v>
                </c:pt>
                <c:pt idx="1">
                  <c:v>Liverpool</c:v>
                </c:pt>
                <c:pt idx="2">
                  <c:v>Cheshire West</c:v>
                </c:pt>
                <c:pt idx="3">
                  <c:v>St Helens</c:v>
                </c:pt>
                <c:pt idx="4">
                  <c:v>Cheshire East</c:v>
                </c:pt>
                <c:pt idx="5">
                  <c:v>Warrington</c:v>
                </c:pt>
              </c:strCache>
            </c:strRef>
          </c:cat>
          <c:val>
            <c:numRef>
              <c:f>Sheet1!$F$2:$F$7</c:f>
              <c:numCache>
                <c:formatCode>General</c:formatCode>
                <c:ptCount val="6"/>
                <c:pt idx="0">
                  <c:v>113</c:v>
                </c:pt>
                <c:pt idx="1">
                  <c:v>183</c:v>
                </c:pt>
                <c:pt idx="2">
                  <c:v>83</c:v>
                </c:pt>
                <c:pt idx="3">
                  <c:v>67</c:v>
                </c:pt>
                <c:pt idx="4">
                  <c:v>64</c:v>
                </c:pt>
                <c:pt idx="5">
                  <c:v>85</c:v>
                </c:pt>
              </c:numCache>
            </c:numRef>
          </c:val>
        </c:ser>
        <c:dLbls>
          <c:dLblPos val="outEnd"/>
          <c:showLegendKey val="0"/>
          <c:showVal val="1"/>
          <c:showCatName val="0"/>
          <c:showSerName val="0"/>
          <c:showPercent val="0"/>
          <c:showBubbleSize val="0"/>
        </c:dLbls>
        <c:gapWidth val="444"/>
        <c:overlap val="-90"/>
        <c:axId val="368510400"/>
        <c:axId val="368510792"/>
      </c:barChart>
      <c:catAx>
        <c:axId val="368510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1" i="0" u="none" strike="noStrike" kern="1200" cap="all" spc="120" normalizeH="0" baseline="0">
                <a:solidFill>
                  <a:schemeClr val="tx1"/>
                </a:solidFill>
                <a:latin typeface="+mn-lt"/>
                <a:ea typeface="+mn-ea"/>
                <a:cs typeface="+mn-cs"/>
              </a:defRPr>
            </a:pPr>
            <a:endParaRPr lang="en-US"/>
          </a:p>
        </c:txPr>
        <c:crossAx val="368510792"/>
        <c:crosses val="autoZero"/>
        <c:auto val="1"/>
        <c:lblAlgn val="ctr"/>
        <c:lblOffset val="100"/>
        <c:noMultiLvlLbl val="0"/>
      </c:catAx>
      <c:valAx>
        <c:axId val="368510792"/>
        <c:scaling>
          <c:orientation val="minMax"/>
        </c:scaling>
        <c:delete val="1"/>
        <c:axPos val="l"/>
        <c:numFmt formatCode="General" sourceLinked="1"/>
        <c:majorTickMark val="none"/>
        <c:minorTickMark val="none"/>
        <c:tickLblPos val="nextTo"/>
        <c:crossAx val="36851040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en-GB" sz="1400" dirty="0">
                <a:solidFill>
                  <a:schemeClr val="tx1"/>
                </a:solidFill>
              </a:rPr>
              <a:t>Total number of Care Orders at home issued across the 6 </a:t>
            </a:r>
            <a:r>
              <a:rPr lang="en-GB" sz="1400" dirty="0" smtClean="0">
                <a:solidFill>
                  <a:schemeClr val="tx1"/>
                </a:solidFill>
              </a:rPr>
              <a:t>Local</a:t>
            </a:r>
            <a:r>
              <a:rPr lang="en-GB" sz="1400" baseline="0" dirty="0" smtClean="0">
                <a:solidFill>
                  <a:schemeClr val="tx1"/>
                </a:solidFill>
              </a:rPr>
              <a:t> </a:t>
            </a:r>
            <a:r>
              <a:rPr lang="en-GB" sz="1400" dirty="0" smtClean="0">
                <a:solidFill>
                  <a:schemeClr val="tx1"/>
                </a:solidFill>
              </a:rPr>
              <a:t>Authorities</a:t>
            </a:r>
            <a:endParaRPr lang="en-GB" sz="1400" dirty="0">
              <a:solidFill>
                <a:schemeClr val="tx1"/>
              </a:solidFill>
            </a:endParaRPr>
          </a:p>
        </c:rich>
      </c:tx>
      <c:layout/>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Total number</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4.650829797756652E-3"/>
                  <c:y val="-1.6543933261512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3016595955132623E-3"/>
                  <c:y val="-2.64702932184203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1627074494391629E-2"/>
                  <c:y val="-1.6543933261512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3952489393269957E-2"/>
                  <c:y val="-2.64702932184203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3016595955133039E-3"/>
                  <c:y val="-2.3161506566117766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498</c:v>
                </c:pt>
                <c:pt idx="1">
                  <c:v>482</c:v>
                </c:pt>
                <c:pt idx="2">
                  <c:v>572</c:v>
                </c:pt>
                <c:pt idx="3">
                  <c:v>556</c:v>
                </c:pt>
                <c:pt idx="4">
                  <c:v>595</c:v>
                </c:pt>
              </c:numCache>
            </c:numRef>
          </c:val>
        </c:ser>
        <c:dLbls>
          <c:showLegendKey val="0"/>
          <c:showVal val="0"/>
          <c:showCatName val="0"/>
          <c:showSerName val="0"/>
          <c:showPercent val="0"/>
          <c:showBubbleSize val="0"/>
        </c:dLbls>
        <c:gapWidth val="150"/>
        <c:gapDepth val="0"/>
        <c:shape val="box"/>
        <c:axId val="368512360"/>
        <c:axId val="368514320"/>
        <c:axId val="0"/>
      </c:bar3DChart>
      <c:catAx>
        <c:axId val="3685123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14320"/>
        <c:crosses val="autoZero"/>
        <c:auto val="1"/>
        <c:lblAlgn val="ctr"/>
        <c:lblOffset val="100"/>
        <c:noMultiLvlLbl val="0"/>
      </c:catAx>
      <c:valAx>
        <c:axId val="36851432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12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128" b="1" i="0" u="none" strike="noStrike" kern="1200" cap="none" spc="50" normalizeH="0" baseline="0">
                <a:solidFill>
                  <a:schemeClr val="tx1">
                    <a:lumMod val="65000"/>
                    <a:lumOff val="35000"/>
                  </a:schemeClr>
                </a:solidFill>
                <a:latin typeface="+mj-lt"/>
                <a:ea typeface="+mj-ea"/>
                <a:cs typeface="+mj-cs"/>
              </a:defRPr>
            </a:pPr>
            <a:r>
              <a:rPr lang="en-GB" sz="1400" b="1" dirty="0" smtClean="0">
                <a:solidFill>
                  <a:schemeClr val="tx1"/>
                </a:solidFill>
              </a:rPr>
              <a:t>Number</a:t>
            </a:r>
            <a:r>
              <a:rPr lang="en-GB" sz="1400" b="1" baseline="0" dirty="0" smtClean="0">
                <a:solidFill>
                  <a:schemeClr val="tx1"/>
                </a:solidFill>
              </a:rPr>
              <a:t> of Care Orders at Home (S.31) discharged in favour of SO’s</a:t>
            </a:r>
            <a:endParaRPr lang="en-GB" sz="1400" b="1" dirty="0">
              <a:solidFill>
                <a:schemeClr val="tx1"/>
              </a:solidFill>
            </a:endParaRPr>
          </a:p>
        </c:rich>
      </c:tx>
      <c:layout/>
      <c:overlay val="0"/>
      <c:spPr>
        <a:noFill/>
        <a:ln>
          <a:noFill/>
        </a:ln>
        <a:effectLst/>
      </c:spPr>
      <c:txPr>
        <a:bodyPr rot="0" spcFirstLastPara="1" vertOverflow="ellipsis" vert="horz" wrap="square" anchor="ctr" anchorCtr="1"/>
        <a:lstStyle/>
        <a:p>
          <a:pPr>
            <a:defRPr sz="2128" b="1"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Total discharged</c:v>
                </c:pt>
              </c:strCache>
            </c:strRef>
          </c:tx>
          <c:spPr>
            <a:solidFill>
              <a:schemeClr val="accent4">
                <a:shade val="76000"/>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100</c:v>
                </c:pt>
                <c:pt idx="1">
                  <c:v>88</c:v>
                </c:pt>
                <c:pt idx="2">
                  <c:v>117</c:v>
                </c:pt>
                <c:pt idx="3">
                  <c:v>78</c:v>
                </c:pt>
                <c:pt idx="4">
                  <c:v>33</c:v>
                </c:pt>
              </c:numCache>
            </c:numRef>
          </c:val>
        </c:ser>
        <c:ser>
          <c:idx val="1"/>
          <c:order val="1"/>
          <c:tx>
            <c:strRef>
              <c:f>Sheet1!$C$1</c:f>
              <c:strCache>
                <c:ptCount val="1"/>
                <c:pt idx="0">
                  <c:v>Discharged in favour of SO</c:v>
                </c:pt>
              </c:strCache>
            </c:strRef>
          </c:tx>
          <c:spPr>
            <a:solidFill>
              <a:schemeClr val="accent4">
                <a:tint val="77000"/>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Sheet1!$C$2:$C$6</c:f>
              <c:numCache>
                <c:formatCode>General</c:formatCode>
                <c:ptCount val="5"/>
                <c:pt idx="0">
                  <c:v>21</c:v>
                </c:pt>
                <c:pt idx="1">
                  <c:v>25</c:v>
                </c:pt>
                <c:pt idx="2">
                  <c:v>27</c:v>
                </c:pt>
                <c:pt idx="3">
                  <c:v>14</c:v>
                </c:pt>
                <c:pt idx="4">
                  <c:v>19</c:v>
                </c:pt>
              </c:numCache>
            </c:numRef>
          </c:val>
        </c:ser>
        <c:dLbls>
          <c:dLblPos val="inEnd"/>
          <c:showLegendKey val="0"/>
          <c:showVal val="1"/>
          <c:showCatName val="0"/>
          <c:showSerName val="0"/>
          <c:showPercent val="0"/>
          <c:showBubbleSize val="0"/>
        </c:dLbls>
        <c:gapWidth val="80"/>
        <c:overlap val="25"/>
        <c:axId val="368514712"/>
        <c:axId val="368513928"/>
      </c:barChart>
      <c:catAx>
        <c:axId val="36851471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68513928"/>
        <c:crosses val="autoZero"/>
        <c:auto val="1"/>
        <c:lblAlgn val="ctr"/>
        <c:lblOffset val="100"/>
        <c:noMultiLvlLbl val="0"/>
      </c:catAx>
      <c:valAx>
        <c:axId val="36851392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685147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sz="1400" dirty="0" smtClean="0"/>
              <a:t>Outcome of Discharges of Care Orders at Home (Liverpool) </a:t>
            </a:r>
            <a:endParaRPr lang="en-US" sz="1400" dirty="0"/>
          </a:p>
        </c:rich>
      </c:tx>
      <c:layout>
        <c:manualLayout>
          <c:xMode val="edge"/>
          <c:yMode val="edge"/>
          <c:x val="0.10690209054245013"/>
          <c:y val="0"/>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dPt>
          <c:dPt>
            <c:idx val="2"/>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dPt>
          <c:dPt>
            <c:idx val="3"/>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Sheet1!$A$2:$A$5</c:f>
              <c:strCache>
                <c:ptCount val="3"/>
                <c:pt idx="0">
                  <c:v>No Order</c:v>
                </c:pt>
                <c:pt idx="1">
                  <c:v>SO</c:v>
                </c:pt>
                <c:pt idx="2">
                  <c:v>Family Assistance Order</c:v>
                </c:pt>
              </c:strCache>
            </c:strRef>
          </c:cat>
          <c:val>
            <c:numRef>
              <c:f>Sheet1!$B$2:$B$5</c:f>
              <c:numCache>
                <c:formatCode>General</c:formatCode>
                <c:ptCount val="4"/>
                <c:pt idx="0">
                  <c:v>72</c:v>
                </c:pt>
                <c:pt idx="1">
                  <c:v>27</c:v>
                </c:pt>
                <c:pt idx="2">
                  <c:v>1</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5.3725610070922657E-2"/>
          <c:y val="0.24774677572841994"/>
          <c:w val="0.89627415524128251"/>
          <c:h val="8.147113816667224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61348039946662E-3"/>
          <c:y val="0.15376223897105629"/>
          <c:w val="0.96246503431211738"/>
          <c:h val="0.75461702517814611"/>
        </c:manualLayout>
      </c:layout>
      <c:lineChart>
        <c:grouping val="standard"/>
        <c:varyColors val="0"/>
        <c:ser>
          <c:idx val="0"/>
          <c:order val="0"/>
          <c:tx>
            <c:strRef>
              <c:f>Sheet1!$B$1</c:f>
              <c:strCache>
                <c:ptCount val="1"/>
                <c:pt idx="0">
                  <c:v>Number of Care Orders at Home </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accent1">
                          <a:lumMod val="60000"/>
                          <a:lumOff val="40000"/>
                        </a:schemeClr>
                      </a:solidFill>
                    </a:ln>
                    <a:effectLst/>
                  </c:spPr>
                </c15:leaderLines>
              </c:ext>
            </c:extLst>
          </c:dLbls>
          <c:cat>
            <c:numRef>
              <c:f>Sheet1!$A$2:$A$11</c:f>
              <c:numCache>
                <c:formatCode>General</c:formatCode>
                <c:ptCount val="10"/>
                <c:pt idx="0">
                  <c:v>2009</c:v>
                </c:pt>
                <c:pt idx="1">
                  <c:v>2010</c:v>
                </c:pt>
                <c:pt idx="2">
                  <c:v>2011</c:v>
                </c:pt>
                <c:pt idx="3">
                  <c:v>2012</c:v>
                </c:pt>
                <c:pt idx="4">
                  <c:v>2013</c:v>
                </c:pt>
                <c:pt idx="5">
                  <c:v>2017</c:v>
                </c:pt>
                <c:pt idx="6">
                  <c:v>2018</c:v>
                </c:pt>
                <c:pt idx="7">
                  <c:v>2019</c:v>
                </c:pt>
                <c:pt idx="8">
                  <c:v>2020</c:v>
                </c:pt>
                <c:pt idx="9">
                  <c:v>2021</c:v>
                </c:pt>
              </c:numCache>
            </c:numRef>
          </c:cat>
          <c:val>
            <c:numRef>
              <c:f>Sheet1!$B$2:$B$11</c:f>
              <c:numCache>
                <c:formatCode>General</c:formatCode>
                <c:ptCount val="10"/>
                <c:pt idx="0">
                  <c:v>17</c:v>
                </c:pt>
                <c:pt idx="1">
                  <c:v>18</c:v>
                </c:pt>
                <c:pt idx="2">
                  <c:v>11</c:v>
                </c:pt>
                <c:pt idx="3">
                  <c:v>26</c:v>
                </c:pt>
                <c:pt idx="4">
                  <c:v>12</c:v>
                </c:pt>
                <c:pt idx="5">
                  <c:v>62</c:v>
                </c:pt>
                <c:pt idx="6">
                  <c:v>82</c:v>
                </c:pt>
                <c:pt idx="7">
                  <c:v>107</c:v>
                </c:pt>
                <c:pt idx="8">
                  <c:v>77</c:v>
                </c:pt>
                <c:pt idx="9">
                  <c:v>85</c:v>
                </c:pt>
              </c:numCache>
            </c:numRef>
          </c:val>
          <c:smooth val="0"/>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523677984"/>
        <c:axId val="523676808"/>
      </c:lineChart>
      <c:catAx>
        <c:axId val="523677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30" baseline="0">
                <a:solidFill>
                  <a:schemeClr val="lt1"/>
                </a:solidFill>
                <a:latin typeface="+mn-lt"/>
                <a:ea typeface="+mn-ea"/>
                <a:cs typeface="+mn-cs"/>
              </a:defRPr>
            </a:pPr>
            <a:endParaRPr lang="en-US"/>
          </a:p>
        </c:txPr>
        <c:crossAx val="523676808"/>
        <c:crosses val="autoZero"/>
        <c:auto val="1"/>
        <c:lblAlgn val="ctr"/>
        <c:lblOffset val="100"/>
        <c:noMultiLvlLbl val="0"/>
      </c:catAx>
      <c:valAx>
        <c:axId val="523676808"/>
        <c:scaling>
          <c:orientation val="minMax"/>
        </c:scaling>
        <c:delete val="1"/>
        <c:axPos val="l"/>
        <c:numFmt formatCode="General" sourceLinked="1"/>
        <c:majorTickMark val="none"/>
        <c:minorTickMark val="none"/>
        <c:tickLblPos val="nextTo"/>
        <c:crossAx val="5236779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en-US"/>
        </a:p>
      </c:txPr>
    </c:legend>
    <c:plotVisOnly val="1"/>
    <c:dispBlanksAs val="gap"/>
    <c:showDLblsOverMax val="0"/>
  </c:chart>
  <c:spPr>
    <a:solidFill>
      <a:schemeClr val="accent1"/>
    </a:solidFill>
    <a:ln w="9525" cap="flat" cmpd="sng" algn="ctr">
      <a:solidFill>
        <a:schemeClr val="lt1">
          <a:lumMod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28D1C990-C956-4525-ABDD-AA7F29687E0C}" type="datetimeFigureOut">
              <a:rPr lang="en-GB" smtClean="0"/>
              <a:t>27/07/2021</a:t>
            </a:fld>
            <a:endParaRPr lang="en-GB"/>
          </a:p>
        </p:txBody>
      </p:sp>
      <p:sp>
        <p:nvSpPr>
          <p:cNvPr id="4" name="Footer Placehold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01FE3ABD-F89F-4019-8351-2327A66B45EC}" type="slidenum">
              <a:rPr lang="en-GB" smtClean="0"/>
              <a:t>‹#›</a:t>
            </a:fld>
            <a:endParaRPr lang="en-GB"/>
          </a:p>
        </p:txBody>
      </p:sp>
    </p:spTree>
    <p:extLst>
      <p:ext uri="{BB962C8B-B14F-4D97-AF65-F5344CB8AC3E}">
        <p14:creationId xmlns:p14="http://schemas.microsoft.com/office/powerpoint/2010/main" val="2092168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97C6A1D-A348-4674-A5A7-CC7196687721}" type="datetimeFigureOut">
              <a:rPr lang="en-GB" smtClean="0"/>
              <a:t>27/07/2021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605260D2-EBAD-45C3-B8AB-5EC7EB9A41FC}" type="slidenum">
              <a:rPr lang="en-GB" smtClean="0"/>
              <a:t>‹#›</a:t>
            </a:fld>
            <a:endParaRPr lang="en-GB"/>
          </a:p>
        </p:txBody>
      </p:sp>
    </p:spTree>
    <p:extLst>
      <p:ext uri="{BB962C8B-B14F-4D97-AF65-F5344CB8AC3E}">
        <p14:creationId xmlns:p14="http://schemas.microsoft.com/office/powerpoint/2010/main" val="1349146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1</a:t>
            </a:fld>
            <a:endParaRPr lang="en-GB"/>
          </a:p>
        </p:txBody>
      </p:sp>
    </p:spTree>
    <p:extLst>
      <p:ext uri="{BB962C8B-B14F-4D97-AF65-F5344CB8AC3E}">
        <p14:creationId xmlns:p14="http://schemas.microsoft.com/office/powerpoint/2010/main" val="3134083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2</a:t>
            </a:fld>
            <a:endParaRPr lang="en-GB"/>
          </a:p>
        </p:txBody>
      </p:sp>
    </p:spTree>
    <p:extLst>
      <p:ext uri="{BB962C8B-B14F-4D97-AF65-F5344CB8AC3E}">
        <p14:creationId xmlns:p14="http://schemas.microsoft.com/office/powerpoint/2010/main" val="79293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4</a:t>
            </a:fld>
            <a:endParaRPr lang="en-GB"/>
          </a:p>
        </p:txBody>
      </p:sp>
    </p:spTree>
    <p:extLst>
      <p:ext uri="{BB962C8B-B14F-4D97-AF65-F5344CB8AC3E}">
        <p14:creationId xmlns:p14="http://schemas.microsoft.com/office/powerpoint/2010/main" val="3183628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7</a:t>
            </a:fld>
            <a:endParaRPr lang="en-GB"/>
          </a:p>
        </p:txBody>
      </p:sp>
    </p:spTree>
    <p:extLst>
      <p:ext uri="{BB962C8B-B14F-4D97-AF65-F5344CB8AC3E}">
        <p14:creationId xmlns:p14="http://schemas.microsoft.com/office/powerpoint/2010/main" val="1134252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8</a:t>
            </a:fld>
            <a:endParaRPr lang="en-GB"/>
          </a:p>
        </p:txBody>
      </p:sp>
    </p:spTree>
    <p:extLst>
      <p:ext uri="{BB962C8B-B14F-4D97-AF65-F5344CB8AC3E}">
        <p14:creationId xmlns:p14="http://schemas.microsoft.com/office/powerpoint/2010/main" val="3917065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9</a:t>
            </a:fld>
            <a:endParaRPr lang="en-GB"/>
          </a:p>
        </p:txBody>
      </p:sp>
    </p:spTree>
    <p:extLst>
      <p:ext uri="{BB962C8B-B14F-4D97-AF65-F5344CB8AC3E}">
        <p14:creationId xmlns:p14="http://schemas.microsoft.com/office/powerpoint/2010/main" val="696765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13</a:t>
            </a:fld>
            <a:endParaRPr lang="en-GB"/>
          </a:p>
        </p:txBody>
      </p:sp>
    </p:spTree>
    <p:extLst>
      <p:ext uri="{BB962C8B-B14F-4D97-AF65-F5344CB8AC3E}">
        <p14:creationId xmlns:p14="http://schemas.microsoft.com/office/powerpoint/2010/main" val="3783847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5260D2-EBAD-45C3-B8AB-5EC7EB9A41FC}" type="slidenum">
              <a:rPr lang="en-GB" smtClean="0"/>
              <a:t>16</a:t>
            </a:fld>
            <a:endParaRPr lang="en-GB"/>
          </a:p>
        </p:txBody>
      </p:sp>
    </p:spTree>
    <p:extLst>
      <p:ext uri="{BB962C8B-B14F-4D97-AF65-F5344CB8AC3E}">
        <p14:creationId xmlns:p14="http://schemas.microsoft.com/office/powerpoint/2010/main" val="623611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5" name="Footer Placeholder 4"/>
          <p:cNvSpPr>
            <a:spLocks noGrp="1"/>
          </p:cNvSpPr>
          <p:nvPr>
            <p:ph type="ftr" sz="quarter" idx="11"/>
          </p:nvPr>
        </p:nvSpPr>
        <p:spPr>
          <a:xfrm>
            <a:off x="335360" y="6525344"/>
            <a:ext cx="11425269" cy="332656"/>
          </a:xfrm>
        </p:spPr>
        <p:txBody>
          <a:bodyPr/>
          <a:lstStyle/>
          <a:p>
            <a:endParaRPr lang="en-GB" dirty="0">
              <a:solidFill>
                <a:prstClr val="white"/>
              </a:solidFill>
            </a:endParaRPr>
          </a:p>
        </p:txBody>
      </p:sp>
    </p:spTree>
    <p:extLst>
      <p:ext uri="{BB962C8B-B14F-4D97-AF65-F5344CB8AC3E}">
        <p14:creationId xmlns:p14="http://schemas.microsoft.com/office/powerpoint/2010/main" val="14530867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1795810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Graph">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92697"/>
            <a:ext cx="10972800" cy="554461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241372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3972276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345896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Footer Placeholder 7"/>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4141752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42469773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4054580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view horiz">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
        <p:nvSpPr>
          <p:cNvPr id="6" name="Content Placeholder 5"/>
          <p:cNvSpPr>
            <a:spLocks noGrp="1"/>
          </p:cNvSpPr>
          <p:nvPr>
            <p:ph sz="quarter" idx="13"/>
          </p:nvPr>
        </p:nvSpPr>
        <p:spPr>
          <a:xfrm>
            <a:off x="609600" y="720000"/>
            <a:ext cx="10959008"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Content Placeholder 5"/>
          <p:cNvSpPr>
            <a:spLocks noGrp="1"/>
          </p:cNvSpPr>
          <p:nvPr>
            <p:ph sz="quarter" idx="14"/>
          </p:nvPr>
        </p:nvSpPr>
        <p:spPr>
          <a:xfrm>
            <a:off x="609600" y="360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Content Placeholder 5"/>
          <p:cNvSpPr>
            <a:spLocks noGrp="1"/>
          </p:cNvSpPr>
          <p:nvPr>
            <p:ph sz="quarter" idx="16"/>
          </p:nvPr>
        </p:nvSpPr>
        <p:spPr>
          <a:xfrm>
            <a:off x="6196800" y="360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8485267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view horiz flip">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
        <p:nvSpPr>
          <p:cNvPr id="6" name="Content Placeholder 5"/>
          <p:cNvSpPr>
            <a:spLocks noGrp="1"/>
          </p:cNvSpPr>
          <p:nvPr>
            <p:ph sz="quarter" idx="13"/>
          </p:nvPr>
        </p:nvSpPr>
        <p:spPr>
          <a:xfrm>
            <a:off x="623392" y="3645024"/>
            <a:ext cx="10959008"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Content Placeholder 5"/>
          <p:cNvSpPr>
            <a:spLocks noGrp="1"/>
          </p:cNvSpPr>
          <p:nvPr>
            <p:ph sz="quarter" idx="14"/>
          </p:nvPr>
        </p:nvSpPr>
        <p:spPr>
          <a:xfrm>
            <a:off x="623392" y="764704"/>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Content Placeholder 5"/>
          <p:cNvSpPr>
            <a:spLocks noGrp="1"/>
          </p:cNvSpPr>
          <p:nvPr>
            <p:ph sz="quarter" idx="16"/>
          </p:nvPr>
        </p:nvSpPr>
        <p:spPr>
          <a:xfrm>
            <a:off x="6192011" y="764704"/>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5960890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view horiz">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
        <p:nvSpPr>
          <p:cNvPr id="6" name="Content Placeholder 5"/>
          <p:cNvSpPr>
            <a:spLocks noGrp="1"/>
          </p:cNvSpPr>
          <p:nvPr>
            <p:ph sz="quarter" idx="13"/>
          </p:nvPr>
        </p:nvSpPr>
        <p:spPr>
          <a:xfrm>
            <a:off x="609600" y="720000"/>
            <a:ext cx="10959008"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Content Placeholder 5"/>
          <p:cNvSpPr>
            <a:spLocks noGrp="1"/>
          </p:cNvSpPr>
          <p:nvPr>
            <p:ph sz="quarter" idx="14"/>
          </p:nvPr>
        </p:nvSpPr>
        <p:spPr>
          <a:xfrm>
            <a:off x="609600" y="3600000"/>
            <a:ext cx="10959008"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12616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view">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
        <p:nvSpPr>
          <p:cNvPr id="6" name="Content Placeholder 5"/>
          <p:cNvSpPr>
            <a:spLocks noGrp="1"/>
          </p:cNvSpPr>
          <p:nvPr>
            <p:ph sz="quarter" idx="13"/>
          </p:nvPr>
        </p:nvSpPr>
        <p:spPr>
          <a:xfrm>
            <a:off x="609600" y="72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Content Placeholder 5"/>
          <p:cNvSpPr>
            <a:spLocks noGrp="1"/>
          </p:cNvSpPr>
          <p:nvPr>
            <p:ph sz="quarter" idx="14"/>
          </p:nvPr>
        </p:nvSpPr>
        <p:spPr>
          <a:xfrm>
            <a:off x="609600" y="360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ontent Placeholder 5"/>
          <p:cNvSpPr>
            <a:spLocks noGrp="1"/>
          </p:cNvSpPr>
          <p:nvPr>
            <p:ph sz="quarter" idx="15"/>
          </p:nvPr>
        </p:nvSpPr>
        <p:spPr>
          <a:xfrm>
            <a:off x="6196800" y="72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Content Placeholder 5"/>
          <p:cNvSpPr>
            <a:spLocks noGrp="1"/>
          </p:cNvSpPr>
          <p:nvPr>
            <p:ph sz="quarter" idx="16"/>
          </p:nvPr>
        </p:nvSpPr>
        <p:spPr>
          <a:xfrm>
            <a:off x="6196800" y="360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24836081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view">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
        <p:nvSpPr>
          <p:cNvPr id="6" name="Content Placeholder 5"/>
          <p:cNvSpPr>
            <a:spLocks noGrp="1"/>
          </p:cNvSpPr>
          <p:nvPr>
            <p:ph sz="quarter" idx="13"/>
          </p:nvPr>
        </p:nvSpPr>
        <p:spPr>
          <a:xfrm>
            <a:off x="609600" y="720000"/>
            <a:ext cx="5385600" cy="558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ontent Placeholder 5"/>
          <p:cNvSpPr>
            <a:spLocks noGrp="1"/>
          </p:cNvSpPr>
          <p:nvPr>
            <p:ph sz="quarter" idx="15"/>
          </p:nvPr>
        </p:nvSpPr>
        <p:spPr>
          <a:xfrm>
            <a:off x="6196800" y="72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Content Placeholder 5"/>
          <p:cNvSpPr>
            <a:spLocks noGrp="1"/>
          </p:cNvSpPr>
          <p:nvPr>
            <p:ph sz="quarter" idx="16"/>
          </p:nvPr>
        </p:nvSpPr>
        <p:spPr>
          <a:xfrm>
            <a:off x="6196800" y="3600000"/>
            <a:ext cx="5385600" cy="270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12634343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view">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solidFill>
                <a:prstClr val="white"/>
              </a:solidFill>
            </a:endParaRPr>
          </a:p>
        </p:txBody>
      </p:sp>
      <p:sp>
        <p:nvSpPr>
          <p:cNvPr id="6" name="Content Placeholder 5"/>
          <p:cNvSpPr>
            <a:spLocks noGrp="1"/>
          </p:cNvSpPr>
          <p:nvPr>
            <p:ph sz="quarter" idx="13"/>
          </p:nvPr>
        </p:nvSpPr>
        <p:spPr>
          <a:xfrm>
            <a:off x="609600" y="720000"/>
            <a:ext cx="5385600" cy="558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ontent Placeholder 5"/>
          <p:cNvSpPr>
            <a:spLocks noGrp="1"/>
          </p:cNvSpPr>
          <p:nvPr>
            <p:ph sz="quarter" idx="15"/>
          </p:nvPr>
        </p:nvSpPr>
        <p:spPr>
          <a:xfrm>
            <a:off x="6196800" y="720000"/>
            <a:ext cx="5385600" cy="5580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27587732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white"/>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85C3FD4A-0BF7-4A32-9D6A-0B989F722874}" type="slidenum">
              <a:rPr lang="en-GB">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13336828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2373245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2649480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1778336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6525344"/>
            <a:ext cx="12192000" cy="332656"/>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3"/>
          </p:nvPr>
        </p:nvSpPr>
        <p:spPr>
          <a:xfrm>
            <a:off x="431371" y="6525344"/>
            <a:ext cx="11233248" cy="332656"/>
          </a:xfrm>
          <a:prstGeom prst="rect">
            <a:avLst/>
          </a:prstGeom>
        </p:spPr>
        <p:txBody>
          <a:bodyPr vert="horz" lIns="91440" tIns="45720" rIns="91440" bIns="45720" rtlCol="0" anchor="ctr"/>
          <a:lstStyle>
            <a:lvl1pPr algn="ctr">
              <a:defRPr sz="1200" b="1">
                <a:solidFill>
                  <a:schemeClr val="bg1"/>
                </a:solidFill>
              </a:defRPr>
            </a:lvl1pPr>
          </a:lstStyle>
          <a:p>
            <a:endParaRPr lang="en-GB" dirty="0">
              <a:solidFill>
                <a:prstClr val="white"/>
              </a:solidFill>
            </a:endParaRPr>
          </a:p>
        </p:txBody>
      </p:sp>
      <p:pic>
        <p:nvPicPr>
          <p:cNvPr id="10" name="Picture 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260648"/>
          </a:xfrm>
          <a:prstGeom prst="rect">
            <a:avLst/>
          </a:prstGeom>
        </p:spPr>
      </p:pic>
      <p:pic>
        <p:nvPicPr>
          <p:cNvPr id="14" name="Picture 1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43340" y="0"/>
            <a:ext cx="2304256" cy="555462"/>
          </a:xfrm>
          <a:prstGeom prst="rect">
            <a:avLst/>
          </a:prstGeom>
        </p:spPr>
      </p:pic>
    </p:spTree>
    <p:extLst>
      <p:ext uri="{BB962C8B-B14F-4D97-AF65-F5344CB8AC3E}">
        <p14:creationId xmlns:p14="http://schemas.microsoft.com/office/powerpoint/2010/main" val="2801002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46715" y="1967345"/>
            <a:ext cx="9138351" cy="4287981"/>
          </a:xfrm>
        </p:spPr>
        <p:txBody>
          <a:bodyPr>
            <a:normAutofit fontScale="92500" lnSpcReduction="20000"/>
          </a:bodyPr>
          <a:lstStyle/>
          <a:p>
            <a:endParaRPr lang="en-GB" dirty="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a:p>
            <a:endParaRPr lang="en-GB" dirty="0" smtClean="0">
              <a:solidFill>
                <a:schemeClr val="tx1"/>
              </a:solidFill>
            </a:endParaRPr>
          </a:p>
          <a:p>
            <a:endParaRPr lang="en-GB" sz="2000" dirty="0" smtClean="0">
              <a:solidFill>
                <a:schemeClr val="tx1"/>
              </a:solidFill>
            </a:endParaRPr>
          </a:p>
          <a:p>
            <a:endParaRPr lang="en-GB" sz="2000" dirty="0" smtClean="0">
              <a:solidFill>
                <a:schemeClr val="tx1"/>
              </a:solidFill>
            </a:endParaRPr>
          </a:p>
          <a:p>
            <a:endParaRPr lang="en-GB" sz="2000" dirty="0">
              <a:solidFill>
                <a:schemeClr val="tx1"/>
              </a:solidFill>
            </a:endParaRPr>
          </a:p>
          <a:p>
            <a:endParaRPr lang="en-GB" sz="2000" dirty="0" smtClean="0">
              <a:solidFill>
                <a:schemeClr val="tx1"/>
              </a:solidFill>
            </a:endParaRPr>
          </a:p>
          <a:p>
            <a:r>
              <a:rPr lang="en-GB" sz="2000" dirty="0" smtClean="0">
                <a:solidFill>
                  <a:schemeClr val="tx1"/>
                </a:solidFill>
              </a:rPr>
              <a:t>Report completed by Warrington Borough Council</a:t>
            </a:r>
          </a:p>
          <a:p>
            <a:r>
              <a:rPr lang="en-GB" sz="2000" dirty="0">
                <a:solidFill>
                  <a:schemeClr val="tx1"/>
                </a:solidFill>
              </a:rPr>
              <a:t>June 2021</a:t>
            </a:r>
          </a:p>
          <a:p>
            <a:endParaRPr lang="en-GB" sz="2000" dirty="0">
              <a:solidFill>
                <a:schemeClr val="tx1"/>
              </a:solidFill>
            </a:endParaRPr>
          </a:p>
        </p:txBody>
      </p:sp>
      <p:sp>
        <p:nvSpPr>
          <p:cNvPr id="4" name="Title 3"/>
          <p:cNvSpPr>
            <a:spLocks noGrp="1"/>
          </p:cNvSpPr>
          <p:nvPr>
            <p:ph type="ctrTitle"/>
          </p:nvPr>
        </p:nvSpPr>
        <p:spPr>
          <a:xfrm>
            <a:off x="796636" y="665018"/>
            <a:ext cx="10751127" cy="1302328"/>
          </a:xfrm>
        </p:spPr>
        <p:txBody>
          <a:bodyPr>
            <a:normAutofit/>
          </a:bodyPr>
          <a:lstStyle/>
          <a:p>
            <a:r>
              <a:rPr lang="en-GB" sz="4000" b="1" u="sng" dirty="0" smtClean="0"/>
              <a:t>Care Orders </a:t>
            </a:r>
            <a:r>
              <a:rPr lang="en-GB" sz="4000" b="1" u="sng" dirty="0"/>
              <a:t>at </a:t>
            </a:r>
            <a:r>
              <a:rPr lang="en-GB" sz="4000" b="1" u="sng" dirty="0" smtClean="0"/>
              <a:t>Home</a:t>
            </a:r>
            <a:r>
              <a:rPr lang="en-GB" sz="4000" b="1" u="sng" dirty="0"/>
              <a:t>: </a:t>
            </a:r>
            <a:r>
              <a:rPr lang="en-GB" sz="4000" b="1" u="sng" dirty="0" smtClean="0"/>
              <a:t/>
            </a:r>
            <a:br>
              <a:rPr lang="en-GB" sz="4000" b="1" u="sng" dirty="0" smtClean="0"/>
            </a:br>
            <a:r>
              <a:rPr lang="en-GB" sz="3100" b="1" u="sng" dirty="0" smtClean="0"/>
              <a:t>Liverpool </a:t>
            </a:r>
            <a:r>
              <a:rPr lang="en-GB" sz="3100" b="1" u="sng" dirty="0"/>
              <a:t>and Cheshire LFJB Regional </a:t>
            </a:r>
            <a:r>
              <a:rPr lang="en-GB" sz="3100" b="1" u="sng" dirty="0" smtClean="0"/>
              <a:t>audit</a:t>
            </a:r>
            <a:endParaRPr lang="en-GB" sz="3100" b="1" u="sng" dirty="0"/>
          </a:p>
        </p:txBody>
      </p:sp>
      <p:pic>
        <p:nvPicPr>
          <p:cNvPr id="5" name="Picture 4"/>
          <p:cNvPicPr>
            <a:picLocks noChangeAspect="1"/>
          </p:cNvPicPr>
          <p:nvPr/>
        </p:nvPicPr>
        <p:blipFill>
          <a:blip r:embed="rId3"/>
          <a:stretch>
            <a:fillRect/>
          </a:stretch>
        </p:blipFill>
        <p:spPr>
          <a:xfrm>
            <a:off x="4675908" y="2136556"/>
            <a:ext cx="2992581" cy="2709124"/>
          </a:xfrm>
          <a:prstGeom prst="rect">
            <a:avLst/>
          </a:prstGeom>
        </p:spPr>
      </p:pic>
    </p:spTree>
    <p:extLst>
      <p:ext uri="{BB962C8B-B14F-4D97-AF65-F5344CB8AC3E}">
        <p14:creationId xmlns:p14="http://schemas.microsoft.com/office/powerpoint/2010/main" val="2283872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4910"/>
            <a:ext cx="10972800" cy="812727"/>
          </a:xfrm>
        </p:spPr>
        <p:txBody>
          <a:bodyPr>
            <a:normAutofit/>
          </a:bodyPr>
          <a:lstStyle/>
          <a:p>
            <a:r>
              <a:rPr lang="en-GB" sz="2800" b="1" u="sng" dirty="0" smtClean="0"/>
              <a:t>Purpose and method</a:t>
            </a:r>
            <a:endParaRPr lang="en-GB" sz="2800" b="1" u="sng" dirty="0"/>
          </a:p>
        </p:txBody>
      </p:sp>
      <p:sp>
        <p:nvSpPr>
          <p:cNvPr id="3" name="Content Placeholder 2"/>
          <p:cNvSpPr>
            <a:spLocks noGrp="1"/>
          </p:cNvSpPr>
          <p:nvPr>
            <p:ph idx="1"/>
          </p:nvPr>
        </p:nvSpPr>
        <p:spPr>
          <a:xfrm>
            <a:off x="492369" y="1417637"/>
            <a:ext cx="11090031" cy="4708527"/>
          </a:xfrm>
        </p:spPr>
        <p:txBody>
          <a:bodyPr>
            <a:normAutofit fontScale="85000" lnSpcReduction="10000"/>
          </a:bodyPr>
          <a:lstStyle/>
          <a:p>
            <a:pPr marL="0" indent="0">
              <a:buNone/>
            </a:pPr>
            <a:r>
              <a:rPr lang="en-GB" sz="1900" b="1" u="sng" dirty="0" smtClean="0"/>
              <a:t>Purpose </a:t>
            </a:r>
          </a:p>
          <a:p>
            <a:r>
              <a:rPr lang="en-GB" sz="1700" dirty="0" smtClean="0"/>
              <a:t>The </a:t>
            </a:r>
            <a:r>
              <a:rPr lang="en-GB" sz="1700" dirty="0"/>
              <a:t>LFJB are aware that </a:t>
            </a:r>
            <a:r>
              <a:rPr lang="en-GB" sz="1700" dirty="0" smtClean="0"/>
              <a:t>the North West </a:t>
            </a:r>
            <a:r>
              <a:rPr lang="en-GB" sz="1700" dirty="0"/>
              <a:t>region, and </a:t>
            </a:r>
            <a:r>
              <a:rPr lang="en-GB" sz="1700" dirty="0" smtClean="0"/>
              <a:t>Cheshire and Merseyside </a:t>
            </a:r>
            <a:r>
              <a:rPr lang="en-GB" sz="1700" dirty="0"/>
              <a:t>as a sub region, are an outlier in terms of the numbers of children living at home with their </a:t>
            </a:r>
            <a:r>
              <a:rPr lang="en-GB" sz="1700" dirty="0" smtClean="0"/>
              <a:t>parents/person </a:t>
            </a:r>
            <a:r>
              <a:rPr lang="en-GB" sz="1700" dirty="0"/>
              <a:t>with </a:t>
            </a:r>
            <a:r>
              <a:rPr lang="en-GB" sz="1700" dirty="0" smtClean="0"/>
              <a:t>Parental Responsibility (PR) </a:t>
            </a:r>
            <a:r>
              <a:rPr lang="en-GB" sz="1700" dirty="0"/>
              <a:t>whilst subject to a Care Order</a:t>
            </a:r>
            <a:r>
              <a:rPr lang="en-GB" sz="1700" dirty="0" smtClean="0"/>
              <a:t>. </a:t>
            </a:r>
          </a:p>
          <a:p>
            <a:r>
              <a:rPr lang="en-GB" sz="1700" dirty="0" err="1" smtClean="0"/>
              <a:t>PwP</a:t>
            </a:r>
            <a:r>
              <a:rPr lang="en-GB" sz="1700" dirty="0" smtClean="0"/>
              <a:t> Q2 statistics highlighted that </a:t>
            </a:r>
            <a:r>
              <a:rPr lang="en-GB" sz="1700" dirty="0"/>
              <a:t>in 2019/2020, the North West had the highest number of </a:t>
            </a:r>
            <a:r>
              <a:rPr lang="en-GB" sz="1700" dirty="0" smtClean="0"/>
              <a:t>Care </a:t>
            </a:r>
            <a:r>
              <a:rPr lang="en-GB" sz="1700" dirty="0"/>
              <a:t>O</a:t>
            </a:r>
            <a:r>
              <a:rPr lang="en-GB" sz="1700" dirty="0" smtClean="0"/>
              <a:t>rders </a:t>
            </a:r>
            <a:r>
              <a:rPr lang="en-GB" sz="1700" dirty="0"/>
              <a:t>at home in comparison to other </a:t>
            </a:r>
            <a:r>
              <a:rPr lang="en-GB" sz="1700" dirty="0" smtClean="0"/>
              <a:t>regions with 13% </a:t>
            </a:r>
            <a:r>
              <a:rPr lang="en-GB" sz="1700" dirty="0"/>
              <a:t>of all looked after children </a:t>
            </a:r>
            <a:r>
              <a:rPr lang="en-GB" sz="1700" dirty="0" smtClean="0"/>
              <a:t>being placed </a:t>
            </a:r>
            <a:r>
              <a:rPr lang="en-GB" sz="1700" dirty="0"/>
              <a:t>with parents </a:t>
            </a:r>
            <a:r>
              <a:rPr lang="en-GB" sz="1700" dirty="0" smtClean="0"/>
              <a:t>in the North West in comparison to London with just 2%</a:t>
            </a:r>
            <a:endParaRPr lang="en-GB" sz="1700" dirty="0"/>
          </a:p>
          <a:p>
            <a:r>
              <a:rPr lang="en-GB" sz="1700" dirty="0" smtClean="0"/>
              <a:t>In March 2021, the </a:t>
            </a:r>
            <a:r>
              <a:rPr lang="en-GB" sz="1700" dirty="0"/>
              <a:t>LFJB </a:t>
            </a:r>
            <a:r>
              <a:rPr lang="en-GB" sz="1700" dirty="0" smtClean="0"/>
              <a:t>agreed </a:t>
            </a:r>
            <a:r>
              <a:rPr lang="en-GB" sz="1700" dirty="0"/>
              <a:t>to undertake a local review of Care Orders at </a:t>
            </a:r>
            <a:r>
              <a:rPr lang="en-GB" sz="1700" dirty="0" smtClean="0"/>
              <a:t>Home </a:t>
            </a:r>
            <a:r>
              <a:rPr lang="en-GB" sz="1700" dirty="0"/>
              <a:t>to see if there are any common </a:t>
            </a:r>
            <a:r>
              <a:rPr lang="en-GB" sz="1700" dirty="0" smtClean="0"/>
              <a:t>themes and </a:t>
            </a:r>
            <a:r>
              <a:rPr lang="en-GB" sz="1700" dirty="0"/>
              <a:t>lessons, that can be learnt across the practice and judicial </a:t>
            </a:r>
            <a:r>
              <a:rPr lang="en-GB" sz="1700" dirty="0" smtClean="0"/>
              <a:t>system </a:t>
            </a:r>
            <a:endParaRPr lang="en-GB" sz="1700" dirty="0"/>
          </a:p>
          <a:p>
            <a:r>
              <a:rPr lang="en-GB" sz="1700" dirty="0"/>
              <a:t>The Local Authorities came together, supported by CAFCASS, to better understand the broader regional picture of care orders at </a:t>
            </a:r>
            <a:r>
              <a:rPr lang="en-GB" sz="1700" dirty="0" smtClean="0"/>
              <a:t>home; focusing on the period between 2017 and 2021 (an audit had been completed in 2017 by the North West Association of Directors of Children’s Services (ADCS); as such any similarities or changes in findings will be noted)</a:t>
            </a:r>
            <a:endParaRPr lang="en-GB" sz="1700" dirty="0"/>
          </a:p>
          <a:p>
            <a:pPr marL="0" indent="0">
              <a:buNone/>
            </a:pPr>
            <a:endParaRPr lang="en-GB" sz="2000" dirty="0" smtClean="0"/>
          </a:p>
          <a:p>
            <a:pPr marL="0" indent="0">
              <a:buNone/>
            </a:pPr>
            <a:r>
              <a:rPr lang="en-GB" sz="1900" b="1" u="sng" dirty="0" smtClean="0"/>
              <a:t>Method</a:t>
            </a:r>
          </a:p>
          <a:p>
            <a:r>
              <a:rPr lang="en-GB" sz="1700" dirty="0"/>
              <a:t>Each </a:t>
            </a:r>
            <a:r>
              <a:rPr lang="en-GB" sz="1700" dirty="0" smtClean="0"/>
              <a:t>authority that took part </a:t>
            </a:r>
            <a:r>
              <a:rPr lang="en-GB" sz="1700" dirty="0"/>
              <a:t>was </a:t>
            </a:r>
            <a:r>
              <a:rPr lang="en-GB" sz="1700" dirty="0" smtClean="0"/>
              <a:t>asked </a:t>
            </a:r>
            <a:r>
              <a:rPr lang="en-GB" sz="1700" dirty="0"/>
              <a:t>to prepare a data </a:t>
            </a:r>
            <a:r>
              <a:rPr lang="en-GB" sz="1700" dirty="0" smtClean="0"/>
              <a:t>set (see slide 3 where made available) and </a:t>
            </a:r>
            <a:r>
              <a:rPr lang="en-GB" sz="1700" dirty="0"/>
              <a:t>complete a number of audits of cases to gain a more narrative understanding of </a:t>
            </a:r>
            <a:r>
              <a:rPr lang="en-GB" sz="1700" dirty="0" smtClean="0"/>
              <a:t>what </a:t>
            </a:r>
            <a:r>
              <a:rPr lang="en-GB" sz="1700" dirty="0"/>
              <a:t>may be influencing the use of </a:t>
            </a:r>
            <a:r>
              <a:rPr lang="en-GB" sz="1700" dirty="0" smtClean="0"/>
              <a:t>Care </a:t>
            </a:r>
            <a:r>
              <a:rPr lang="en-GB" sz="1700" dirty="0"/>
              <a:t>O</a:t>
            </a:r>
            <a:r>
              <a:rPr lang="en-GB" sz="1700" dirty="0" smtClean="0"/>
              <a:t>rders </a:t>
            </a:r>
            <a:r>
              <a:rPr lang="en-GB" sz="1700" dirty="0"/>
              <a:t>at H</a:t>
            </a:r>
            <a:r>
              <a:rPr lang="en-GB" sz="1700" dirty="0" smtClean="0"/>
              <a:t>ome. Local Authorities (LA) were asked to consider a number of areas in the individual audits comprising; age of the child at the time of the order being granted; whether the family had been subject to Pre-Proceedings (PPP); the current legal status; the number of assessments and quality of these; quality of communication between professionals; how the LA exercises PR, and whether the Care Order has been discharged</a:t>
            </a:r>
          </a:p>
          <a:p>
            <a:r>
              <a:rPr lang="en-GB" sz="1700" dirty="0" smtClean="0"/>
              <a:t>The </a:t>
            </a:r>
            <a:r>
              <a:rPr lang="en-GB" sz="1700" dirty="0"/>
              <a:t>emerging themes and questions </a:t>
            </a:r>
            <a:r>
              <a:rPr lang="en-GB" sz="1700" dirty="0" smtClean="0"/>
              <a:t>posed are </a:t>
            </a:r>
            <a:r>
              <a:rPr lang="en-GB" sz="1700" dirty="0"/>
              <a:t>detailed within this report</a:t>
            </a:r>
          </a:p>
          <a:p>
            <a:r>
              <a:rPr lang="en-GB" sz="1700" dirty="0" smtClean="0"/>
              <a:t>Due to different recording systems and numerous reporting </a:t>
            </a:r>
            <a:r>
              <a:rPr lang="en-GB" sz="1700" dirty="0"/>
              <a:t>differences across each Local </a:t>
            </a:r>
            <a:r>
              <a:rPr lang="en-GB" sz="1700" dirty="0" smtClean="0"/>
              <a:t>Authority, not all areas of the initial data set could be analysed; however data from each authority has been drawn upon throughout to evidence themes </a:t>
            </a:r>
            <a:endParaRPr lang="en-GB" sz="17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2762815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GB">
              <a:solidFill>
                <a:prstClr val="white"/>
              </a:solidFill>
            </a:endParaRPr>
          </a:p>
        </p:txBody>
      </p:sp>
      <p:sp>
        <p:nvSpPr>
          <p:cNvPr id="4" name="Rectangle 3"/>
          <p:cNvSpPr/>
          <p:nvPr/>
        </p:nvSpPr>
        <p:spPr>
          <a:xfrm>
            <a:off x="506016" y="640702"/>
            <a:ext cx="11576180" cy="5718360"/>
          </a:xfrm>
          <a:prstGeom prst="rect">
            <a:avLst/>
          </a:prstGeom>
        </p:spPr>
        <p:txBody>
          <a:bodyPr wrap="square">
            <a:spAutoFit/>
          </a:bodyPr>
          <a:lstStyle/>
          <a:p>
            <a:pPr lvl="0">
              <a:lnSpc>
                <a:spcPct val="107000"/>
              </a:lnSpc>
              <a:spcAft>
                <a:spcPts val="800"/>
              </a:spcAft>
              <a:tabLst>
                <a:tab pos="457200" algn="l"/>
              </a:tabLst>
            </a:pPr>
            <a:r>
              <a:rPr lang="en-GB" b="1" u="sng" dirty="0" smtClean="0">
                <a:latin typeface="Calibri" panose="020F0502020204030204" pitchFamily="34" charset="0"/>
                <a:ea typeface="Calibri" panose="020F0502020204030204" pitchFamily="34" charset="0"/>
                <a:cs typeface="Times New Roman" panose="02020603050405020304" pitchFamily="18" charset="0"/>
              </a:rPr>
              <a:t>Data requested and analysed </a:t>
            </a:r>
            <a:endParaRPr lang="en-GB" sz="1100" b="1" i="1" dirty="0">
              <a:latin typeface="Calibri" panose="020F0502020204030204" pitchFamily="34" charset="0"/>
              <a:ea typeface="Calibri" panose="020F0502020204030204" pitchFamily="34" charset="0"/>
              <a:cs typeface="Times New Roman" panose="02020603050405020304" pitchFamily="18" charset="0"/>
            </a:endParaRPr>
          </a:p>
          <a:p>
            <a:pPr marL="171450" lvl="0" indent="-171450">
              <a:lnSpc>
                <a:spcPct val="107000"/>
              </a:lnSpc>
              <a:spcAft>
                <a:spcPts val="800"/>
              </a:spcAft>
              <a:buFont typeface="Arial" panose="020B0604020202020204" pitchFamily="34" charset="0"/>
              <a:buChar char="•"/>
              <a:tabLst>
                <a:tab pos="457200" algn="l"/>
              </a:tabLst>
            </a:pPr>
            <a:r>
              <a:rPr lang="en-GB" sz="1400" dirty="0" smtClean="0">
                <a:ea typeface="Calibri" panose="020F0502020204030204" pitchFamily="34" charset="0"/>
                <a:cs typeface="Times New Roman" panose="02020603050405020304" pitchFamily="18" charset="0"/>
              </a:rPr>
              <a:t>How </a:t>
            </a:r>
            <a:r>
              <a:rPr lang="en-GB" sz="1400" dirty="0">
                <a:ea typeface="Calibri" panose="020F0502020204030204" pitchFamily="34" charset="0"/>
                <a:cs typeface="Times New Roman" panose="02020603050405020304" pitchFamily="18" charset="0"/>
              </a:rPr>
              <a:t>many </a:t>
            </a:r>
            <a:r>
              <a:rPr lang="en-GB" sz="1400" dirty="0" smtClean="0">
                <a:ea typeface="Calibri" panose="020F0502020204030204" pitchFamily="34" charset="0"/>
                <a:cs typeface="Times New Roman" panose="02020603050405020304" pitchFamily="18" charset="0"/>
              </a:rPr>
              <a:t>Care Orders </a:t>
            </a:r>
            <a:r>
              <a:rPr lang="en-GB" sz="1400" dirty="0">
                <a:ea typeface="Calibri" panose="020F0502020204030204" pitchFamily="34" charset="0"/>
                <a:cs typeface="Times New Roman" panose="02020603050405020304" pitchFamily="18" charset="0"/>
              </a:rPr>
              <a:t>at </a:t>
            </a:r>
            <a:r>
              <a:rPr lang="en-GB" sz="1400" dirty="0" smtClean="0">
                <a:ea typeface="Calibri" panose="020F0502020204030204" pitchFamily="34" charset="0"/>
                <a:cs typeface="Times New Roman" panose="02020603050405020304" pitchFamily="18" charset="0"/>
              </a:rPr>
              <a:t>Home </a:t>
            </a:r>
            <a:r>
              <a:rPr lang="en-GB" sz="1400" dirty="0">
                <a:ea typeface="Calibri" panose="020F0502020204030204" pitchFamily="34" charset="0"/>
                <a:cs typeface="Times New Roman" panose="02020603050405020304" pitchFamily="18" charset="0"/>
              </a:rPr>
              <a:t>has each LA had on the following dates:</a:t>
            </a:r>
          </a:p>
          <a:p>
            <a:pPr marL="742950" lvl="1" indent="-285750">
              <a:lnSpc>
                <a:spcPct val="107000"/>
              </a:lnSpc>
              <a:spcAft>
                <a:spcPts val="800"/>
              </a:spcAft>
              <a:buFont typeface="Arial" panose="020B0604020202020204" pitchFamily="34" charset="0"/>
              <a:buChar char="–"/>
              <a:tabLst>
                <a:tab pos="914400" algn="l"/>
              </a:tabLst>
            </a:pPr>
            <a:r>
              <a:rPr lang="en-GB" sz="1400" dirty="0">
                <a:ea typeface="Calibri" panose="020F0502020204030204" pitchFamily="34" charset="0"/>
                <a:cs typeface="Times New Roman" panose="02020603050405020304" pitchFamily="18" charset="0"/>
              </a:rPr>
              <a:t>31/03/2017</a:t>
            </a:r>
          </a:p>
          <a:p>
            <a:pPr marL="742950" lvl="1" indent="-285750">
              <a:lnSpc>
                <a:spcPct val="107000"/>
              </a:lnSpc>
              <a:spcAft>
                <a:spcPts val="800"/>
              </a:spcAft>
              <a:buFont typeface="Arial" panose="020B0604020202020204" pitchFamily="34" charset="0"/>
              <a:buChar char="–"/>
              <a:tabLst>
                <a:tab pos="914400" algn="l"/>
              </a:tabLst>
            </a:pPr>
            <a:r>
              <a:rPr lang="en-GB" sz="1400" dirty="0">
                <a:ea typeface="Calibri" panose="020F0502020204030204" pitchFamily="34" charset="0"/>
                <a:cs typeface="Times New Roman" panose="02020603050405020304" pitchFamily="18" charset="0"/>
              </a:rPr>
              <a:t>31/03/2018</a:t>
            </a:r>
          </a:p>
          <a:p>
            <a:pPr marL="742950" lvl="1" indent="-285750">
              <a:lnSpc>
                <a:spcPct val="107000"/>
              </a:lnSpc>
              <a:spcAft>
                <a:spcPts val="800"/>
              </a:spcAft>
              <a:buFont typeface="Arial" panose="020B0604020202020204" pitchFamily="34" charset="0"/>
              <a:buChar char="–"/>
              <a:tabLst>
                <a:tab pos="914400" algn="l"/>
              </a:tabLst>
            </a:pPr>
            <a:r>
              <a:rPr lang="en-GB" sz="1400" dirty="0">
                <a:ea typeface="Calibri" panose="020F0502020204030204" pitchFamily="34" charset="0"/>
                <a:cs typeface="Times New Roman" panose="02020603050405020304" pitchFamily="18" charset="0"/>
              </a:rPr>
              <a:t>31/03/2019</a:t>
            </a:r>
          </a:p>
          <a:p>
            <a:pPr marL="742950" lvl="1" indent="-285750">
              <a:lnSpc>
                <a:spcPct val="107000"/>
              </a:lnSpc>
              <a:spcAft>
                <a:spcPts val="800"/>
              </a:spcAft>
              <a:buFont typeface="Arial" panose="020B0604020202020204" pitchFamily="34" charset="0"/>
              <a:buChar char="–"/>
              <a:tabLst>
                <a:tab pos="914400" algn="l"/>
              </a:tabLst>
            </a:pPr>
            <a:r>
              <a:rPr lang="en-GB" sz="1400" dirty="0">
                <a:ea typeface="Calibri" panose="020F0502020204030204" pitchFamily="34" charset="0"/>
                <a:cs typeface="Times New Roman" panose="02020603050405020304" pitchFamily="18" charset="0"/>
              </a:rPr>
              <a:t>31/03/2020</a:t>
            </a:r>
          </a:p>
          <a:p>
            <a:pPr marL="742950" lvl="1" indent="-285750">
              <a:lnSpc>
                <a:spcPct val="107000"/>
              </a:lnSpc>
              <a:spcAft>
                <a:spcPts val="800"/>
              </a:spcAft>
              <a:buFont typeface="Arial" panose="020B0604020202020204" pitchFamily="34" charset="0"/>
              <a:buChar char="–"/>
              <a:tabLst>
                <a:tab pos="914400" algn="l"/>
              </a:tabLst>
            </a:pPr>
            <a:r>
              <a:rPr lang="en-GB" sz="1400" dirty="0" smtClean="0">
                <a:ea typeface="Calibri" panose="020F0502020204030204" pitchFamily="34" charset="0"/>
                <a:cs typeface="Times New Roman" panose="02020603050405020304" pitchFamily="18" charset="0"/>
              </a:rPr>
              <a:t>31/03/2021</a:t>
            </a:r>
          </a:p>
          <a:p>
            <a:pPr lvl="1">
              <a:lnSpc>
                <a:spcPct val="107000"/>
              </a:lnSpc>
              <a:spcAft>
                <a:spcPts val="800"/>
              </a:spcAft>
              <a:tabLst>
                <a:tab pos="914400" algn="l"/>
              </a:tabLst>
            </a:pPr>
            <a:endParaRPr lang="en-GB" sz="1400" dirty="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1400" dirty="0">
                <a:ea typeface="Calibri" panose="020F0502020204030204" pitchFamily="34" charset="0"/>
                <a:cs typeface="Times New Roman" panose="02020603050405020304" pitchFamily="18" charset="0"/>
              </a:rPr>
              <a:t>How many were discharged in favour of a Supervision </a:t>
            </a:r>
            <a:r>
              <a:rPr lang="en-GB" sz="1400" dirty="0" smtClean="0">
                <a:ea typeface="Calibri" panose="020F0502020204030204" pitchFamily="34" charset="0"/>
                <a:cs typeface="Times New Roman" panose="02020603050405020304" pitchFamily="18" charset="0"/>
              </a:rPr>
              <a:t>Order? </a:t>
            </a:r>
            <a:endParaRPr lang="en-GB" sz="1400" dirty="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1400" dirty="0">
                <a:ea typeface="Calibri" panose="020F0502020204030204" pitchFamily="34" charset="0"/>
                <a:cs typeface="Times New Roman" panose="02020603050405020304" pitchFamily="18" charset="0"/>
              </a:rPr>
              <a:t>How many ICO’s at home resulted in FCO’s at home? </a:t>
            </a:r>
          </a:p>
          <a:p>
            <a:pPr marL="342900" lvl="0" indent="-342900">
              <a:lnSpc>
                <a:spcPct val="107000"/>
              </a:lnSpc>
              <a:spcAft>
                <a:spcPts val="800"/>
              </a:spcAft>
              <a:buFont typeface="Arial" panose="020B0604020202020204" pitchFamily="34" charset="0"/>
              <a:buChar char="•"/>
              <a:tabLst>
                <a:tab pos="457200" algn="l"/>
              </a:tabLst>
            </a:pPr>
            <a:r>
              <a:rPr lang="en-GB" sz="1400" dirty="0">
                <a:ea typeface="Calibri" panose="020F0502020204030204" pitchFamily="34" charset="0"/>
                <a:cs typeface="Times New Roman" panose="02020603050405020304" pitchFamily="18" charset="0"/>
              </a:rPr>
              <a:t>Current legal status? (still at home subject of CO/SGO/Adopted/placement order/turned 18 etc.) </a:t>
            </a:r>
          </a:p>
          <a:p>
            <a:pPr marL="342900" lvl="0" indent="-342900">
              <a:lnSpc>
                <a:spcPct val="107000"/>
              </a:lnSpc>
              <a:spcAft>
                <a:spcPts val="800"/>
              </a:spcAft>
              <a:buFont typeface="Arial" panose="020B0604020202020204" pitchFamily="34" charset="0"/>
              <a:buChar char="•"/>
              <a:tabLst>
                <a:tab pos="457200" algn="l"/>
              </a:tabLst>
            </a:pPr>
            <a:r>
              <a:rPr lang="en-GB" sz="1400" dirty="0">
                <a:ea typeface="Calibri" panose="020F0502020204030204" pitchFamily="34" charset="0"/>
                <a:cs typeface="Times New Roman" panose="02020603050405020304" pitchFamily="18" charset="0"/>
              </a:rPr>
              <a:t>If still at home how many CO have since successfully been discharged? </a:t>
            </a:r>
          </a:p>
          <a:p>
            <a:pPr marL="342900" lvl="0" indent="-342900">
              <a:lnSpc>
                <a:spcPct val="107000"/>
              </a:lnSpc>
              <a:spcAft>
                <a:spcPts val="800"/>
              </a:spcAft>
              <a:buFont typeface="Arial" panose="020B0604020202020204" pitchFamily="34" charset="0"/>
              <a:buChar char="•"/>
              <a:tabLst>
                <a:tab pos="457200" algn="l"/>
              </a:tabLst>
            </a:pPr>
            <a:r>
              <a:rPr lang="en-GB" sz="1400" dirty="0">
                <a:ea typeface="Calibri" panose="020F0502020204030204" pitchFamily="34" charset="0"/>
                <a:cs typeface="Times New Roman" panose="02020603050405020304" pitchFamily="18" charset="0"/>
              </a:rPr>
              <a:t>How many have been removed and placed for adoption?</a:t>
            </a:r>
          </a:p>
          <a:p>
            <a:pPr marL="342900" lvl="0" indent="-342900">
              <a:lnSpc>
                <a:spcPct val="107000"/>
              </a:lnSpc>
              <a:spcAft>
                <a:spcPts val="800"/>
              </a:spcAft>
              <a:buFont typeface="Arial" panose="020B0604020202020204" pitchFamily="34" charset="0"/>
              <a:buChar char="•"/>
              <a:tabLst>
                <a:tab pos="457200" algn="l"/>
              </a:tabLst>
            </a:pPr>
            <a:r>
              <a:rPr lang="en-GB" sz="1400" dirty="0">
                <a:ea typeface="Calibri" panose="020F0502020204030204" pitchFamily="34" charset="0"/>
                <a:cs typeface="Times New Roman" panose="02020603050405020304" pitchFamily="18" charset="0"/>
              </a:rPr>
              <a:t>How many have been removed and placed with alternative carers but not adopted/placed for adoption</a:t>
            </a:r>
            <a:r>
              <a:rPr lang="en-GB" sz="1400" dirty="0" smtClean="0">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Arial" panose="020B0604020202020204" pitchFamily="34" charset="0"/>
              <a:buChar char="•"/>
              <a:tabLst>
                <a:tab pos="457200" algn="l"/>
              </a:tabLst>
            </a:pP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endParaRPr lang="en-GB" sz="14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endParaRPr lang="en-GB" sz="1400" dirty="0" smtClean="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8329126" y="1691951"/>
            <a:ext cx="3439885" cy="261257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smtClean="0"/>
              <a:t>The </a:t>
            </a:r>
            <a:r>
              <a:rPr lang="en-GB" sz="1400" dirty="0"/>
              <a:t>following were felt to not be readily available in LA authority data sets: </a:t>
            </a:r>
          </a:p>
          <a:p>
            <a:r>
              <a:rPr lang="en-GB" dirty="0" smtClean="0"/>
              <a:t>•</a:t>
            </a:r>
            <a:r>
              <a:rPr lang="en-GB" sz="1400" dirty="0" smtClean="0"/>
              <a:t>How </a:t>
            </a:r>
            <a:r>
              <a:rPr lang="en-GB" sz="1400" dirty="0"/>
              <a:t>many ICO’s at home were a result of private proceedings, and not a LA led care application? </a:t>
            </a:r>
            <a:endParaRPr lang="en-GB" sz="1400" dirty="0" smtClean="0"/>
          </a:p>
          <a:p>
            <a:endParaRPr lang="en-GB" sz="1400" dirty="0"/>
          </a:p>
          <a:p>
            <a:r>
              <a:rPr lang="en-GB" sz="1400" dirty="0" smtClean="0"/>
              <a:t>•How </a:t>
            </a:r>
            <a:r>
              <a:rPr lang="en-GB" sz="1400" dirty="0"/>
              <a:t>many ICO’s at home were to support placement in, for example, a parent assessment centre – how many of these proved successful in the child remained with parent following placement?</a:t>
            </a:r>
          </a:p>
        </p:txBody>
      </p:sp>
    </p:spTree>
    <p:extLst>
      <p:ext uri="{BB962C8B-B14F-4D97-AF65-F5344CB8AC3E}">
        <p14:creationId xmlns:p14="http://schemas.microsoft.com/office/powerpoint/2010/main" val="59092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33046"/>
            <a:ext cx="10972800" cy="784592"/>
          </a:xfrm>
        </p:spPr>
        <p:txBody>
          <a:bodyPr>
            <a:noAutofit/>
          </a:bodyPr>
          <a:lstStyle/>
          <a:p>
            <a:r>
              <a:rPr lang="en-GB" sz="2800" b="1" u="sng" dirty="0"/>
              <a:t>N</a:t>
            </a:r>
            <a:r>
              <a:rPr lang="en-GB" sz="2800" b="1" u="sng" dirty="0" smtClean="0"/>
              <a:t>umber of Care Orders at Home between 2017 and 2021 by Local Authority (S.31 and S.38)</a:t>
            </a:r>
            <a:endParaRPr lang="en-GB" sz="2800" b="1" u="sng"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479682930"/>
              </p:ext>
            </p:extLst>
          </p:nvPr>
        </p:nvGraphicFramePr>
        <p:xfrm>
          <a:off x="609600" y="1579418"/>
          <a:ext cx="10896600" cy="4945926"/>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134224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a:solidFill>
                <a:prstClr val="white"/>
              </a:solidFill>
            </a:endParaRPr>
          </a:p>
        </p:txBody>
      </p:sp>
      <p:graphicFrame>
        <p:nvGraphicFramePr>
          <p:cNvPr id="8" name="Chart 7"/>
          <p:cNvGraphicFramePr/>
          <p:nvPr>
            <p:extLst>
              <p:ext uri="{D42A27DB-BD31-4B8C-83A1-F6EECF244321}">
                <p14:modId xmlns:p14="http://schemas.microsoft.com/office/powerpoint/2010/main" val="109160820"/>
              </p:ext>
            </p:extLst>
          </p:nvPr>
        </p:nvGraphicFramePr>
        <p:xfrm>
          <a:off x="1313745" y="1355197"/>
          <a:ext cx="5461391" cy="3838265"/>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7707086" y="1200540"/>
            <a:ext cx="3751977" cy="4185761"/>
          </a:xfrm>
          <a:prstGeom prst="rect">
            <a:avLst/>
          </a:prstGeom>
          <a:noFill/>
        </p:spPr>
        <p:txBody>
          <a:bodyPr wrap="square" rtlCol="0">
            <a:spAutoFit/>
          </a:bodyPr>
          <a:lstStyle/>
          <a:p>
            <a:pPr marL="285750" indent="-285750">
              <a:buFont typeface="Arial" panose="020B0604020202020204" pitchFamily="34" charset="0"/>
              <a:buChar char="•"/>
            </a:pPr>
            <a:r>
              <a:rPr lang="en-GB" sz="1400" dirty="0"/>
              <a:t>All of the 6 authorities drawn upon in the </a:t>
            </a:r>
            <a:r>
              <a:rPr lang="en-GB" sz="1400" dirty="0" smtClean="0"/>
              <a:t>graphs </a:t>
            </a:r>
            <a:r>
              <a:rPr lang="en-GB" sz="1400" dirty="0"/>
              <a:t>have an increase in Care Orders at home this year (2021</a:t>
            </a:r>
            <a:r>
              <a:rPr lang="en-GB" sz="1400" dirty="0" smtClean="0"/>
              <a:t>)</a:t>
            </a:r>
          </a:p>
          <a:p>
            <a:endParaRPr lang="en-GB" sz="1400" dirty="0"/>
          </a:p>
          <a:p>
            <a:pPr marL="285750" indent="-285750">
              <a:buFont typeface="Arial" panose="020B0604020202020204" pitchFamily="34" charset="0"/>
              <a:buChar char="•"/>
            </a:pPr>
            <a:r>
              <a:rPr lang="en-GB" sz="1400" dirty="0" smtClean="0"/>
              <a:t>Although the figures don’t appear to have increased by a significant number, they have been generated in May 2021; therefore are not yet representing the full year.  It could therefore be surmised that although it is likely some will be discharged, there is a significant increase in Care </a:t>
            </a:r>
            <a:r>
              <a:rPr lang="en-GB" sz="1400" dirty="0"/>
              <a:t>O</a:t>
            </a:r>
            <a:r>
              <a:rPr lang="en-GB" sz="1400" dirty="0" smtClean="0"/>
              <a:t>rders at home already this year. This has been evident in Warrington where there were 29 new Care Orders at Home in 2020 and in 2021 thus far, there have already been almost double at 46</a:t>
            </a:r>
          </a:p>
          <a:p>
            <a:endParaRPr lang="en-GB" sz="1400" dirty="0" smtClean="0"/>
          </a:p>
          <a:p>
            <a:pPr marL="285750" indent="-285750">
              <a:buFont typeface="Arial" panose="020B0604020202020204" pitchFamily="34" charset="0"/>
              <a:buChar char="•"/>
            </a:pPr>
            <a:r>
              <a:rPr lang="en-GB" sz="1400" dirty="0" smtClean="0"/>
              <a:t>Has there been an increase in the past year due to the impact of </a:t>
            </a:r>
            <a:r>
              <a:rPr lang="en-GB" sz="1400" dirty="0" err="1" smtClean="0"/>
              <a:t>Covid</a:t>
            </a:r>
            <a:r>
              <a:rPr lang="en-GB" sz="1400" dirty="0" smtClean="0"/>
              <a:t> 19? (This will be explored on the next slide)</a:t>
            </a:r>
            <a:endParaRPr lang="en-GB" sz="1400" dirty="0"/>
          </a:p>
        </p:txBody>
      </p:sp>
    </p:spTree>
    <p:extLst>
      <p:ext uri="{BB962C8B-B14F-4D97-AF65-F5344CB8AC3E}">
        <p14:creationId xmlns:p14="http://schemas.microsoft.com/office/powerpoint/2010/main" val="377951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604910"/>
            <a:ext cx="11033760" cy="812727"/>
          </a:xfrm>
        </p:spPr>
        <p:txBody>
          <a:bodyPr>
            <a:normAutofit/>
          </a:bodyPr>
          <a:lstStyle/>
          <a:p>
            <a:r>
              <a:rPr lang="en-GB" sz="2800" b="1" u="sng" dirty="0" smtClean="0"/>
              <a:t>Influence of </a:t>
            </a:r>
            <a:r>
              <a:rPr lang="en-GB" sz="2800" b="1" u="sng" dirty="0" err="1"/>
              <a:t>C</a:t>
            </a:r>
            <a:r>
              <a:rPr lang="en-GB" sz="2800" b="1" u="sng" dirty="0" err="1" smtClean="0"/>
              <a:t>ovid</a:t>
            </a:r>
            <a:r>
              <a:rPr lang="en-GB" sz="2800" b="1" u="sng" dirty="0" smtClean="0"/>
              <a:t> 19 on the issuing of Care Orders at Home</a:t>
            </a:r>
            <a:endParaRPr lang="en-GB" sz="2800" b="1" u="sng" dirty="0"/>
          </a:p>
        </p:txBody>
      </p:sp>
      <p:sp>
        <p:nvSpPr>
          <p:cNvPr id="3" name="Content Placeholder 2"/>
          <p:cNvSpPr>
            <a:spLocks noGrp="1"/>
          </p:cNvSpPr>
          <p:nvPr>
            <p:ph idx="1"/>
          </p:nvPr>
        </p:nvSpPr>
        <p:spPr>
          <a:xfrm>
            <a:off x="548640" y="1362269"/>
            <a:ext cx="11033759" cy="4763895"/>
          </a:xfrm>
        </p:spPr>
        <p:txBody>
          <a:bodyPr>
            <a:normAutofit lnSpcReduction="10000"/>
          </a:bodyPr>
          <a:lstStyle/>
          <a:p>
            <a:pPr marL="0" indent="0">
              <a:buNone/>
            </a:pPr>
            <a:r>
              <a:rPr lang="en-GB" sz="1800" b="1" u="sng" dirty="0" smtClean="0"/>
              <a:t>Questions to consider </a:t>
            </a:r>
          </a:p>
          <a:p>
            <a:pPr marL="0" indent="0">
              <a:buNone/>
            </a:pPr>
            <a:endParaRPr lang="en-GB" sz="1800" b="1" u="sng" dirty="0" smtClean="0"/>
          </a:p>
          <a:p>
            <a:r>
              <a:rPr lang="en-GB" sz="1600" dirty="0" smtClean="0"/>
              <a:t>Are professionals; both court and social care, being more risk averse due to a worry that children haven’t been seen as frequently and not in person, and therefore not feeling as confident in decision making?</a:t>
            </a:r>
          </a:p>
          <a:p>
            <a:r>
              <a:rPr lang="en-GB" sz="1600" dirty="0" smtClean="0"/>
              <a:t>Has the impact on court availability and capacity impacted on Care Orders at Home being more readily issued or to prevent drift in permanency planning and meeting PLO (Public Law Outline) timeframes? (The influence of the PLO is explored further on slide 11)</a:t>
            </a:r>
          </a:p>
          <a:p>
            <a:r>
              <a:rPr lang="en-GB" sz="1600" dirty="0" smtClean="0"/>
              <a:t>Are professionals feeling that they need longer to evidence risk, impact and change; particularly in families where neglect is prevalent and where professionals may not have been felt to have visited enough? There have been instances where families are believed to have used </a:t>
            </a:r>
            <a:r>
              <a:rPr lang="en-GB" sz="1600" dirty="0" err="1" smtClean="0"/>
              <a:t>Covid</a:t>
            </a:r>
            <a:r>
              <a:rPr lang="en-GB" sz="1600" dirty="0" smtClean="0"/>
              <a:t> and isolation to prevent professionals visiting face to face. Conversely, there have been times when the social worker has had to shield or isolate and has therefore been unable to visit or duty workers visiting who don’t know the family. This can make it more difficult to evidence harm and complete necessary assessments in a timely manner </a:t>
            </a:r>
          </a:p>
          <a:p>
            <a:r>
              <a:rPr lang="en-GB" sz="1600" dirty="0"/>
              <a:t>There </a:t>
            </a:r>
            <a:r>
              <a:rPr lang="en-GB" sz="1600" dirty="0" smtClean="0"/>
              <a:t>have been </a:t>
            </a:r>
            <a:r>
              <a:rPr lang="en-GB" sz="1600" dirty="0"/>
              <a:t>queries posed by social workers during the audit about how frequently guardians are seeing the child and </a:t>
            </a:r>
            <a:r>
              <a:rPr lang="en-GB" sz="1600" dirty="0" smtClean="0"/>
              <a:t>family, with some stating that they didn’t think the Guardian had seen the child at all during the </a:t>
            </a:r>
            <a:r>
              <a:rPr lang="en-GB" sz="1600" dirty="0" err="1" smtClean="0"/>
              <a:t>Covid</a:t>
            </a:r>
            <a:r>
              <a:rPr lang="en-GB" sz="1600" dirty="0" smtClean="0"/>
              <a:t> pandemic. </a:t>
            </a:r>
            <a:r>
              <a:rPr lang="en-GB" sz="1600" dirty="0"/>
              <a:t>There was a perception that this may be only once on many occasions </a:t>
            </a:r>
            <a:r>
              <a:rPr lang="en-GB" sz="1600" dirty="0" smtClean="0"/>
              <a:t>prior to </a:t>
            </a:r>
            <a:r>
              <a:rPr lang="en-GB" sz="1600" dirty="0" err="1" smtClean="0"/>
              <a:t>Covid</a:t>
            </a:r>
            <a:r>
              <a:rPr lang="en-GB" sz="1600" dirty="0" smtClean="0"/>
              <a:t>, yet </a:t>
            </a:r>
            <a:r>
              <a:rPr lang="en-GB" sz="1600" dirty="0"/>
              <a:t>evidence of court decisions is that they are positioned as the expert and more weight given to their opinion within court.  Although there are no statutory requirements for CAFCASS Guardians visiting children however there is work ongoing to develop practice standards and </a:t>
            </a:r>
            <a:r>
              <a:rPr lang="en-GB" sz="1600" dirty="0" smtClean="0"/>
              <a:t>expectations</a:t>
            </a:r>
          </a:p>
          <a:p>
            <a:r>
              <a:rPr lang="en-GB" sz="1600" dirty="0" smtClean="0"/>
              <a:t>It would be interesting to see what the reason for issue has been with these placements at home and whether the type of issue appears to influence the order being granted</a:t>
            </a:r>
            <a:endParaRPr lang="en-GB" sz="16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23937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591" y="510209"/>
            <a:ext cx="11025809" cy="907429"/>
          </a:xfrm>
        </p:spPr>
        <p:txBody>
          <a:bodyPr>
            <a:noAutofit/>
          </a:bodyPr>
          <a:lstStyle/>
          <a:p>
            <a:r>
              <a:rPr lang="en-GB" sz="2800" b="1" u="sng" dirty="0" smtClean="0"/>
              <a:t>Is it the LA who are requesting Care Orders at Home or are court over ruling?</a:t>
            </a:r>
            <a:endParaRPr lang="en-GB" sz="2800" b="1" u="sng" dirty="0"/>
          </a:p>
        </p:txBody>
      </p:sp>
      <p:sp>
        <p:nvSpPr>
          <p:cNvPr id="3" name="Content Placeholder 2"/>
          <p:cNvSpPr>
            <a:spLocks noGrp="1"/>
          </p:cNvSpPr>
          <p:nvPr>
            <p:ph idx="1"/>
          </p:nvPr>
        </p:nvSpPr>
        <p:spPr>
          <a:xfrm>
            <a:off x="503583" y="1166191"/>
            <a:ext cx="11251095" cy="5046113"/>
          </a:xfrm>
        </p:spPr>
        <p:txBody>
          <a:bodyPr>
            <a:normAutofit/>
          </a:bodyPr>
          <a:lstStyle/>
          <a:p>
            <a:endParaRPr lang="en-GB" sz="1400" dirty="0" smtClean="0"/>
          </a:p>
          <a:p>
            <a:r>
              <a:rPr lang="en-GB" sz="1400" dirty="0" smtClean="0"/>
              <a:t>It was apparent in the audit, that it is not always easily determined as to whether a court has over ruled or whether the LA has opposed the plan; nevertheless, from analysing the data, it appears that it is the court overruling LA’s in the majority of cases</a:t>
            </a:r>
          </a:p>
          <a:p>
            <a:r>
              <a:rPr lang="en-GB" sz="1400" dirty="0" smtClean="0"/>
              <a:t>5 of Cheshire West’s 10 audits had a recommendation of Supervision Order (SO) but none were agreed with, with the court favouring a Care Order at Home</a:t>
            </a:r>
            <a:endParaRPr lang="en-GB" sz="1400" dirty="0"/>
          </a:p>
          <a:p>
            <a:r>
              <a:rPr lang="en-GB" sz="1400" dirty="0" smtClean="0"/>
              <a:t>In only 3 of the cases was the outcome the same as what Cheshire West had requested – the other’s were 5 SO’s resulting in Care Order at Home, 1 a Care </a:t>
            </a:r>
            <a:r>
              <a:rPr lang="en-GB" sz="1400" dirty="0"/>
              <a:t>O</a:t>
            </a:r>
            <a:r>
              <a:rPr lang="en-GB" sz="1400" dirty="0" smtClean="0"/>
              <a:t>rder and placement order requested and the other a Child Arrangement </a:t>
            </a:r>
            <a:r>
              <a:rPr lang="en-GB" sz="1400" dirty="0"/>
              <a:t>O</a:t>
            </a:r>
            <a:r>
              <a:rPr lang="en-GB" sz="1400" dirty="0" smtClean="0"/>
              <a:t>rder, but all were Placement with Parent</a:t>
            </a:r>
            <a:endParaRPr lang="en-GB" sz="1400" dirty="0"/>
          </a:p>
          <a:p>
            <a:r>
              <a:rPr lang="en-GB" sz="1400" dirty="0" smtClean="0"/>
              <a:t>In the Wirral, in 8 out of 9 cases audited, the final decision wasn’t in line with the initial LA care plan; for instance 2 were requesting SO’s and 6 had requested removal initially but not granted (in 3 of these the removal was granted initially but then final plan was place with parents – if threshold is then not met after proceedings, should it be a supervision order? This is explored further on the next slide)</a:t>
            </a:r>
          </a:p>
          <a:p>
            <a:r>
              <a:rPr lang="en-GB" sz="1400" dirty="0" smtClean="0"/>
              <a:t>LA’s </a:t>
            </a:r>
            <a:r>
              <a:rPr lang="en-GB" sz="1400" dirty="0"/>
              <a:t>seem to request </a:t>
            </a:r>
            <a:r>
              <a:rPr lang="en-GB" sz="1400" dirty="0" smtClean="0"/>
              <a:t>a Care Order at Home due to social care not having the </a:t>
            </a:r>
            <a:r>
              <a:rPr lang="en-GB" sz="1400" dirty="0"/>
              <a:t>confidence </a:t>
            </a:r>
            <a:r>
              <a:rPr lang="en-GB" sz="1400" dirty="0" smtClean="0"/>
              <a:t>that they can avoid/win an argument when other parties recommend </a:t>
            </a:r>
            <a:r>
              <a:rPr lang="en-GB" sz="1400" dirty="0"/>
              <a:t>a Care Order at </a:t>
            </a:r>
            <a:r>
              <a:rPr lang="en-GB" sz="1400" dirty="0" smtClean="0"/>
              <a:t>Home</a:t>
            </a:r>
            <a:r>
              <a:rPr lang="en-GB" sz="1400" dirty="0"/>
              <a:t>. This </a:t>
            </a:r>
            <a:r>
              <a:rPr lang="en-GB" sz="1400" dirty="0" smtClean="0"/>
              <a:t>was </a:t>
            </a:r>
            <a:r>
              <a:rPr lang="en-GB" sz="1400" dirty="0"/>
              <a:t>seen in a Warrington case where the court documents stated the LA were requesting a </a:t>
            </a:r>
            <a:r>
              <a:rPr lang="en-GB" sz="1400" dirty="0" smtClean="0"/>
              <a:t>Care Order </a:t>
            </a:r>
            <a:r>
              <a:rPr lang="en-GB" sz="1400" dirty="0"/>
              <a:t>at home but in supervision documents and case notes, it was clear that it wasn’t actually what the LA thought should happen but because of the influence of the </a:t>
            </a:r>
            <a:r>
              <a:rPr lang="en-GB" sz="1400" dirty="0" smtClean="0"/>
              <a:t>guardian.  A case example  of this is provided below.</a:t>
            </a:r>
            <a:endParaRPr lang="en-GB" sz="1400" dirty="0"/>
          </a:p>
          <a:p>
            <a:pPr marL="0" indent="0">
              <a:buNone/>
            </a:pPr>
            <a:endParaRPr lang="en-GB" sz="18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
        <p:nvSpPr>
          <p:cNvPr id="5" name="Rounded Rectangle 4"/>
          <p:cNvSpPr/>
          <p:nvPr/>
        </p:nvSpPr>
        <p:spPr>
          <a:xfrm>
            <a:off x="2885660" y="4813045"/>
            <a:ext cx="6486939" cy="107207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Liverpool </a:t>
            </a:r>
            <a:r>
              <a:rPr lang="en-GB" sz="1200" dirty="0" smtClean="0"/>
              <a:t>case </a:t>
            </a:r>
            <a:r>
              <a:rPr lang="en-GB" sz="1200" dirty="0"/>
              <a:t>(</a:t>
            </a:r>
            <a:r>
              <a:rPr lang="en-GB" sz="1200" dirty="0" smtClean="0"/>
              <a:t>BM) </a:t>
            </a:r>
            <a:r>
              <a:rPr lang="en-GB" sz="1200" dirty="0"/>
              <a:t>– “</a:t>
            </a:r>
            <a:r>
              <a:rPr lang="en-GB" sz="1200" i="1" dirty="0"/>
              <a:t>Whilst the LA did put forward the care plan Care Order at Home, this was submitted in the knowledge that the Court would be unlikely to grant a Supervision Order, or that the Guardian wold agree to the lesser order. However if there had been a Supervision Order that had a higher remit than advise, assist and  befriend, that could have been requested and the Court would have had more confidence in robust oversight by the LA</a:t>
            </a:r>
            <a:r>
              <a:rPr lang="en-GB" sz="1200" dirty="0"/>
              <a:t>.” </a:t>
            </a:r>
          </a:p>
        </p:txBody>
      </p:sp>
    </p:spTree>
    <p:extLst>
      <p:ext uri="{BB962C8B-B14F-4D97-AF65-F5344CB8AC3E}">
        <p14:creationId xmlns:p14="http://schemas.microsoft.com/office/powerpoint/2010/main" val="351913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595" y="442152"/>
            <a:ext cx="10972800" cy="883066"/>
          </a:xfrm>
        </p:spPr>
        <p:txBody>
          <a:bodyPr>
            <a:normAutofit/>
          </a:bodyPr>
          <a:lstStyle/>
          <a:p>
            <a:r>
              <a:rPr lang="en-GB" sz="2800" b="1" u="sng" dirty="0" smtClean="0"/>
              <a:t>Supervision Orders</a:t>
            </a:r>
            <a:endParaRPr lang="en-GB" sz="2800" b="1" u="sng" dirty="0"/>
          </a:p>
        </p:txBody>
      </p:sp>
      <p:sp>
        <p:nvSpPr>
          <p:cNvPr id="3" name="Content Placeholder 2"/>
          <p:cNvSpPr>
            <a:spLocks noGrp="1"/>
          </p:cNvSpPr>
          <p:nvPr>
            <p:ph idx="1"/>
          </p:nvPr>
        </p:nvSpPr>
        <p:spPr>
          <a:xfrm>
            <a:off x="431371" y="1191491"/>
            <a:ext cx="7252162" cy="5067796"/>
          </a:xfrm>
        </p:spPr>
        <p:txBody>
          <a:bodyPr>
            <a:normAutofit fontScale="77500" lnSpcReduction="20000"/>
          </a:bodyPr>
          <a:lstStyle/>
          <a:p>
            <a:endParaRPr lang="en-GB" sz="1500" dirty="0" smtClean="0"/>
          </a:p>
          <a:p>
            <a:r>
              <a:rPr lang="en-GB" sz="1700" dirty="0" smtClean="0"/>
              <a:t>Care Orders </a:t>
            </a:r>
            <a:r>
              <a:rPr lang="en-GB" sz="1700" dirty="0"/>
              <a:t>at home appear to be favoured more over S</a:t>
            </a:r>
            <a:r>
              <a:rPr lang="en-GB" sz="1700" dirty="0" smtClean="0"/>
              <a:t>upervision Orders</a:t>
            </a:r>
            <a:r>
              <a:rPr lang="en-GB" sz="1700" dirty="0"/>
              <a:t>.  Where the </a:t>
            </a:r>
            <a:r>
              <a:rPr lang="en-GB" sz="1700" dirty="0" smtClean="0"/>
              <a:t>LA </a:t>
            </a:r>
            <a:r>
              <a:rPr lang="en-GB" sz="1700" dirty="0"/>
              <a:t>care plan was </a:t>
            </a:r>
            <a:r>
              <a:rPr lang="en-GB" sz="1700" dirty="0" smtClean="0"/>
              <a:t>Supervision Order (SO) a Care Order </a:t>
            </a:r>
            <a:r>
              <a:rPr lang="en-GB" sz="1700" dirty="0"/>
              <a:t>at home was regularly granted instead; for example </a:t>
            </a:r>
            <a:r>
              <a:rPr lang="en-GB" sz="1700" dirty="0" smtClean="0"/>
              <a:t>as well as </a:t>
            </a:r>
            <a:r>
              <a:rPr lang="en-GB" sz="1700" dirty="0"/>
              <a:t>Cheshire West’s </a:t>
            </a:r>
            <a:r>
              <a:rPr lang="en-GB" sz="1700" dirty="0" smtClean="0"/>
              <a:t>audits</a:t>
            </a:r>
            <a:r>
              <a:rPr lang="en-GB" sz="1700" dirty="0"/>
              <a:t> </a:t>
            </a:r>
            <a:r>
              <a:rPr lang="en-GB" sz="1700" dirty="0" smtClean="0"/>
              <a:t>requesting SO’s in 5 out of 10 cases and none being granted, the </a:t>
            </a:r>
            <a:r>
              <a:rPr lang="en-GB" sz="1700" dirty="0"/>
              <a:t>Wirral had also asked for a SO in 2 of their cases with neither being granted. It would be interesting to see </a:t>
            </a:r>
            <a:r>
              <a:rPr lang="en-GB" sz="1700" dirty="0" smtClean="0"/>
              <a:t>whether </a:t>
            </a:r>
            <a:r>
              <a:rPr lang="en-GB" sz="1700" dirty="0"/>
              <a:t>there is a pattern in respect of which judges have a tendency to disagree with SO’s in favour of CO’s and why this may be</a:t>
            </a:r>
            <a:r>
              <a:rPr lang="en-GB" sz="1700" dirty="0" smtClean="0"/>
              <a:t>?</a:t>
            </a:r>
          </a:p>
          <a:p>
            <a:r>
              <a:rPr lang="en-GB" sz="1700" dirty="0" smtClean="0"/>
              <a:t>Liverpool </a:t>
            </a:r>
            <a:r>
              <a:rPr lang="en-GB" sz="1700" dirty="0"/>
              <a:t>found that 86% of their placements with parents have been successful; however reported that their audit findings suggest that this would have been the case if a </a:t>
            </a:r>
            <a:r>
              <a:rPr lang="en-GB" sz="1700" dirty="0" smtClean="0"/>
              <a:t>SO </a:t>
            </a:r>
            <a:r>
              <a:rPr lang="en-GB" sz="1700" dirty="0"/>
              <a:t>had been granted rather than a Full Care </a:t>
            </a:r>
            <a:r>
              <a:rPr lang="en-GB" sz="1700" dirty="0" smtClean="0"/>
              <a:t>Order</a:t>
            </a:r>
          </a:p>
          <a:p>
            <a:r>
              <a:rPr lang="en-GB" sz="1700" dirty="0" smtClean="0"/>
              <a:t>The </a:t>
            </a:r>
            <a:r>
              <a:rPr lang="en-GB" sz="1700" dirty="0"/>
              <a:t>Assistant Director of Liverpool children’s services who completed the audits stated that “Most of the cases could have been managed via a Supervision Order. Anecdotal evidence is that social workers put forward care Plans for </a:t>
            </a:r>
            <a:r>
              <a:rPr lang="en-GB" sz="1700" dirty="0" err="1"/>
              <a:t>PwP</a:t>
            </a:r>
            <a:r>
              <a:rPr lang="en-GB" sz="1700" dirty="0"/>
              <a:t> with a Care Order as they hold the firm belief that the Court and the Guardian will not consider any lesser order</a:t>
            </a:r>
            <a:r>
              <a:rPr lang="en-GB" sz="1700" dirty="0" smtClean="0"/>
              <a:t>.”</a:t>
            </a:r>
          </a:p>
          <a:p>
            <a:r>
              <a:rPr lang="en-GB" sz="1700" dirty="0"/>
              <a:t>At least 4 of the 9 audited by Liverpool had noted that a SO could have </a:t>
            </a:r>
            <a:r>
              <a:rPr lang="en-GB" sz="1700" dirty="0" smtClean="0"/>
              <a:t>sufficed</a:t>
            </a:r>
          </a:p>
          <a:p>
            <a:r>
              <a:rPr lang="en-GB" sz="1700" dirty="0" smtClean="0"/>
              <a:t>One of the primary reasons for this is the LA not having needed to exercise PR after the Care </a:t>
            </a:r>
            <a:r>
              <a:rPr lang="en-GB" sz="1700" dirty="0"/>
              <a:t>O</a:t>
            </a:r>
            <a:r>
              <a:rPr lang="en-GB" sz="1700" dirty="0" smtClean="0"/>
              <a:t>rder was made in some cases with the parents co-operating, so arguably if there isn’t the need for the LA to hold responsibility for the child, there isn’t the need for a CO</a:t>
            </a:r>
          </a:p>
          <a:p>
            <a:r>
              <a:rPr lang="en-GB" sz="1700" dirty="0"/>
              <a:t>Is there is a reluctance from the Court and Guardian to issue Supervision Orders</a:t>
            </a:r>
            <a:r>
              <a:rPr lang="en-GB" sz="1700" dirty="0" smtClean="0"/>
              <a:t>?</a:t>
            </a:r>
          </a:p>
          <a:p>
            <a:r>
              <a:rPr lang="en-GB" sz="1700" dirty="0"/>
              <a:t>There was evidence that social work teams frequently asked for a contested hearing to take place, however in reality this never happened. Anecdotally this is reported as due to discussions taking place on the day of hearings/outside of Court and pressure being applied to settle a case rather than progress to contested hearing. All too often social workers and managers reported pressure being applied to change care plans, resulting undoubtedly in more Care Orders at home being made</a:t>
            </a:r>
          </a:p>
          <a:p>
            <a:r>
              <a:rPr lang="en-GB" sz="1700" dirty="0"/>
              <a:t>Why do LA’s not feel empowered to stick to original care plans in this context</a:t>
            </a:r>
            <a:r>
              <a:rPr lang="en-GB" sz="1700" dirty="0" smtClean="0"/>
              <a:t>?</a:t>
            </a:r>
            <a:endParaRPr lang="en-GB" sz="1700" dirty="0"/>
          </a:p>
          <a:p>
            <a:r>
              <a:rPr lang="en-GB" sz="1700" dirty="0"/>
              <a:t>On the next slide the benefits and constraints of the Care Order at Home versus the Supervision Order are presented, which has been based on the findings in this audit and specific families audited, with more context and case examples provided on slide </a:t>
            </a:r>
            <a:r>
              <a:rPr lang="en-GB" sz="1700" dirty="0" smtClean="0"/>
              <a:t>10</a:t>
            </a:r>
            <a:endParaRPr lang="en-GB" sz="1700" dirty="0"/>
          </a:p>
          <a:p>
            <a:endParaRPr lang="en-GB" sz="1300" dirty="0" smtClean="0"/>
          </a:p>
          <a:p>
            <a:endParaRPr lang="en-GB" sz="1300" dirty="0" smtClean="0"/>
          </a:p>
          <a:p>
            <a:endParaRPr lang="en-GB" sz="1400" dirty="0" smtClean="0"/>
          </a:p>
          <a:p>
            <a:endParaRPr lang="en-GB" sz="1400" dirty="0" smtClean="0"/>
          </a:p>
          <a:p>
            <a:pPr marL="0" indent="0">
              <a:buNone/>
            </a:pPr>
            <a:endParaRPr lang="en-GB" dirty="0"/>
          </a:p>
        </p:txBody>
      </p:sp>
      <p:sp>
        <p:nvSpPr>
          <p:cNvPr id="4" name="Footer Placeholder 3"/>
          <p:cNvSpPr>
            <a:spLocks noGrp="1"/>
          </p:cNvSpPr>
          <p:nvPr>
            <p:ph type="ftr" sz="quarter" idx="11"/>
          </p:nvPr>
        </p:nvSpPr>
        <p:spPr/>
        <p:txBody>
          <a:bodyPr/>
          <a:lstStyle/>
          <a:p>
            <a:endParaRPr lang="en-GB">
              <a:solidFill>
                <a:prstClr val="white"/>
              </a:solidFill>
            </a:endParaRPr>
          </a:p>
        </p:txBody>
      </p:sp>
      <p:graphicFrame>
        <p:nvGraphicFramePr>
          <p:cNvPr id="8" name="Chart 7"/>
          <p:cNvGraphicFramePr/>
          <p:nvPr>
            <p:extLst>
              <p:ext uri="{D42A27DB-BD31-4B8C-83A1-F6EECF244321}">
                <p14:modId xmlns:p14="http://schemas.microsoft.com/office/powerpoint/2010/main" val="199748885"/>
              </p:ext>
            </p:extLst>
          </p:nvPr>
        </p:nvGraphicFramePr>
        <p:xfrm>
          <a:off x="8011888" y="1293035"/>
          <a:ext cx="3850861" cy="298174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7794171" y="4457576"/>
            <a:ext cx="4180546" cy="2031325"/>
          </a:xfrm>
          <a:prstGeom prst="rect">
            <a:avLst/>
          </a:prstGeom>
        </p:spPr>
        <p:txBody>
          <a:bodyPr wrap="square">
            <a:spAutoFit/>
          </a:bodyPr>
          <a:lstStyle/>
          <a:p>
            <a:pPr marL="285750" indent="-285750">
              <a:buFont typeface="Arial" panose="020B0604020202020204" pitchFamily="34" charset="0"/>
              <a:buChar char="•"/>
            </a:pPr>
            <a:r>
              <a:rPr lang="en-GB" sz="1400" dirty="0"/>
              <a:t>The above graph highlights the low number of Supervision Orders that are used when discharging the Care Order, with data being taken from 4 authorities.  In total over the 5 years, it equates to 25% of Care Orders being discharged in favour of a SO</a:t>
            </a:r>
          </a:p>
          <a:p>
            <a:pPr marL="285750" indent="-285750">
              <a:buFont typeface="Arial" panose="020B0604020202020204" pitchFamily="34" charset="0"/>
              <a:buChar char="•"/>
            </a:pPr>
            <a:r>
              <a:rPr lang="en-GB" sz="1400" dirty="0"/>
              <a:t>2021 is looking more promising in the use of SO’s as the Wirral have so far this year discharged 58% of their Care Orders in favour of SO’s</a:t>
            </a:r>
          </a:p>
        </p:txBody>
      </p:sp>
    </p:spTree>
    <p:extLst>
      <p:ext uri="{BB962C8B-B14F-4D97-AF65-F5344CB8AC3E}">
        <p14:creationId xmlns:p14="http://schemas.microsoft.com/office/powerpoint/2010/main" val="340691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GB">
              <a:solidFill>
                <a:prstClr val="white"/>
              </a:solidFill>
            </a:endParaRPr>
          </a:p>
        </p:txBody>
      </p:sp>
      <p:graphicFrame>
        <p:nvGraphicFramePr>
          <p:cNvPr id="3" name="Table 2"/>
          <p:cNvGraphicFramePr>
            <a:graphicFrameLocks noGrp="1"/>
          </p:cNvGraphicFramePr>
          <p:nvPr>
            <p:extLst/>
          </p:nvPr>
        </p:nvGraphicFramePr>
        <p:xfrm>
          <a:off x="110837" y="805094"/>
          <a:ext cx="6474796" cy="5593707"/>
        </p:xfrm>
        <a:graphic>
          <a:graphicData uri="http://schemas.openxmlformats.org/drawingml/2006/table">
            <a:tbl>
              <a:tblPr firstRow="1" bandRow="1">
                <a:tableStyleId>{21E4AEA4-8DFA-4A89-87EB-49C32662AFE0}</a:tableStyleId>
              </a:tblPr>
              <a:tblGrid>
                <a:gridCol w="2597727"/>
                <a:gridCol w="3877069"/>
              </a:tblGrid>
              <a:tr h="363250">
                <a:tc>
                  <a:txBody>
                    <a:bodyPr/>
                    <a:lstStyle/>
                    <a:p>
                      <a:pPr algn="ctr"/>
                      <a:r>
                        <a:rPr lang="en-GB" dirty="0" smtClean="0"/>
                        <a:t>Benefits</a:t>
                      </a:r>
                      <a:r>
                        <a:rPr lang="en-GB" baseline="0" dirty="0" smtClean="0"/>
                        <a:t> </a:t>
                      </a:r>
                      <a:endParaRPr lang="en-GB" dirty="0"/>
                    </a:p>
                  </a:txBody>
                  <a:tcPr/>
                </a:tc>
                <a:tc>
                  <a:txBody>
                    <a:bodyPr/>
                    <a:lstStyle/>
                    <a:p>
                      <a:pPr algn="ctr"/>
                      <a:r>
                        <a:rPr lang="en-GB" dirty="0" smtClean="0"/>
                        <a:t>Constraints</a:t>
                      </a:r>
                      <a:r>
                        <a:rPr lang="en-GB" baseline="0" dirty="0" smtClean="0"/>
                        <a:t> </a:t>
                      </a:r>
                      <a:endParaRPr lang="en-GB" dirty="0"/>
                    </a:p>
                  </a:txBody>
                  <a:tcPr/>
                </a:tc>
              </a:tr>
              <a:tr h="2098819">
                <a:tc>
                  <a:txBody>
                    <a:bodyPr/>
                    <a:lstStyle/>
                    <a:p>
                      <a:r>
                        <a:rPr lang="en-GB" sz="1400" dirty="0" smtClean="0"/>
                        <a:t>LA to be able to assess any</a:t>
                      </a:r>
                      <a:r>
                        <a:rPr lang="en-GB" sz="1400" baseline="0" dirty="0" smtClean="0"/>
                        <a:t> continued risk and ensure change is sustained </a:t>
                      </a:r>
                      <a:endParaRPr lang="en-GB" sz="1400" dirty="0"/>
                    </a:p>
                  </a:txBody>
                  <a:tcPr/>
                </a:tc>
                <a:tc>
                  <a:txBody>
                    <a:bodyPr/>
                    <a:lstStyle/>
                    <a:p>
                      <a:r>
                        <a:rPr lang="en-GB" sz="1400" dirty="0" smtClean="0"/>
                        <a:t>Arguably if it is used to monitor or ‘test’</a:t>
                      </a:r>
                      <a:r>
                        <a:rPr lang="en-GB" sz="1400" baseline="0" dirty="0" smtClean="0"/>
                        <a:t> a parents ability to sustain change once risk has reduced, it is d</a:t>
                      </a:r>
                      <a:r>
                        <a:rPr lang="en-GB" sz="1400" dirty="0" smtClean="0"/>
                        <a:t>isproportionate to have a Care Order</a:t>
                      </a:r>
                      <a:r>
                        <a:rPr lang="en-GB" sz="1400" baseline="0" dirty="0" smtClean="0"/>
                        <a:t> as threshold is no longer met - If the level of risk is high enough to warrant a Care Order, then the child is arguably not safe to remain in the home where the high level of risk remains. If it isn’t so high that the child can remain in the home then a Care Order being the most appropriate order is questionable</a:t>
                      </a:r>
                    </a:p>
                  </a:txBody>
                  <a:tcPr/>
                </a:tc>
              </a:tr>
              <a:tr h="938396">
                <a:tc>
                  <a:txBody>
                    <a:bodyPr/>
                    <a:lstStyle/>
                    <a:p>
                      <a:r>
                        <a:rPr lang="en-GB" sz="1400" dirty="0" smtClean="0"/>
                        <a:t>For LA to be able to exercise PR for the child and make decisions</a:t>
                      </a:r>
                      <a:r>
                        <a:rPr lang="en-GB" sz="1400" baseline="0" dirty="0" smtClean="0"/>
                        <a:t> where necessary </a:t>
                      </a:r>
                      <a:endParaRPr lang="en-GB" sz="1400" dirty="0"/>
                    </a:p>
                  </a:txBody>
                  <a:tcPr/>
                </a:tc>
                <a:tc>
                  <a:txBody>
                    <a:bodyPr/>
                    <a:lstStyle/>
                    <a:p>
                      <a:r>
                        <a:rPr lang="en-GB" sz="1400" dirty="0" smtClean="0"/>
                        <a:t>This is often</a:t>
                      </a:r>
                      <a:r>
                        <a:rPr lang="en-GB" sz="1400" baseline="0" dirty="0" smtClean="0"/>
                        <a:t> not demonstrated with the majority of LA’s feeling that the same tasks that the LA carry out as a corporate parent, could have been on a lesser order; such as SO, particularly if the SO was more robust</a:t>
                      </a:r>
                      <a:endParaRPr lang="en-GB" sz="1400" dirty="0"/>
                    </a:p>
                  </a:txBody>
                  <a:tcPr/>
                </a:tc>
              </a:tr>
              <a:tr h="854694">
                <a:tc>
                  <a:txBody>
                    <a:bodyPr/>
                    <a:lstStyle/>
                    <a:p>
                      <a:endParaRPr lang="en-GB" sz="1400" dirty="0"/>
                    </a:p>
                  </a:txBody>
                  <a:tcPr/>
                </a:tc>
                <a:tc>
                  <a:txBody>
                    <a:bodyPr/>
                    <a:lstStyle/>
                    <a:p>
                      <a:r>
                        <a:rPr lang="en-GB" sz="1400" dirty="0" smtClean="0"/>
                        <a:t>Parents</a:t>
                      </a:r>
                      <a:r>
                        <a:rPr lang="en-GB" sz="1400" baseline="0" dirty="0" smtClean="0"/>
                        <a:t> are less likely to agree with a Care Order over a SO which can lead to further contested hearings and lengthier proceedings </a:t>
                      </a:r>
                      <a:endParaRPr lang="en-GB" sz="1400" dirty="0"/>
                    </a:p>
                  </a:txBody>
                  <a:tcPr/>
                </a:tc>
              </a:tr>
              <a:tr h="1116194">
                <a:tc>
                  <a:txBody>
                    <a:bodyPr/>
                    <a:lstStyle/>
                    <a:p>
                      <a:endParaRPr lang="en-GB"/>
                    </a:p>
                  </a:txBody>
                  <a:tcPr/>
                </a:tc>
                <a:tc>
                  <a:txBody>
                    <a:bodyPr/>
                    <a:lstStyle/>
                    <a:p>
                      <a:r>
                        <a:rPr lang="en-GB" sz="1400" dirty="0" smtClean="0"/>
                        <a:t>Care Orders remain in place until a child is 18 unless discharged.</a:t>
                      </a:r>
                      <a:r>
                        <a:rPr lang="en-GB" sz="1400" baseline="0" dirty="0" smtClean="0"/>
                        <a:t> In this time the child is a child in care which can bring stigma and impact on a child’s identity. Discharging an order can be </a:t>
                      </a:r>
                      <a:r>
                        <a:rPr lang="en-GB" sz="1400" baseline="0" smtClean="0"/>
                        <a:t>very timely</a:t>
                      </a:r>
                      <a:endParaRPr lang="en-GB" sz="1400" dirty="0"/>
                    </a:p>
                  </a:txBody>
                  <a:tcPr/>
                </a:tc>
              </a:tr>
            </a:tbl>
          </a:graphicData>
        </a:graphic>
      </p:graphicFrame>
      <p:sp>
        <p:nvSpPr>
          <p:cNvPr id="5" name="TextBox 4"/>
          <p:cNvSpPr txBox="1"/>
          <p:nvPr/>
        </p:nvSpPr>
        <p:spPr>
          <a:xfrm>
            <a:off x="9354313" y="5781180"/>
            <a:ext cx="2437618" cy="646331"/>
          </a:xfrm>
          <a:prstGeom prst="rect">
            <a:avLst/>
          </a:prstGeom>
          <a:noFill/>
        </p:spPr>
        <p:txBody>
          <a:bodyPr wrap="square" rtlCol="0">
            <a:spAutoFit/>
          </a:bodyPr>
          <a:lstStyle/>
          <a:p>
            <a:pPr algn="ctr"/>
            <a:r>
              <a:rPr lang="en-GB" dirty="0" smtClean="0"/>
              <a:t>*Based on the findings from the case audits</a:t>
            </a:r>
          </a:p>
        </p:txBody>
      </p:sp>
      <p:sp>
        <p:nvSpPr>
          <p:cNvPr id="6" name="TextBox 5"/>
          <p:cNvSpPr txBox="1"/>
          <p:nvPr/>
        </p:nvSpPr>
        <p:spPr>
          <a:xfrm>
            <a:off x="1770043" y="404984"/>
            <a:ext cx="3981938" cy="400110"/>
          </a:xfrm>
          <a:prstGeom prst="rect">
            <a:avLst/>
          </a:prstGeom>
          <a:noFill/>
        </p:spPr>
        <p:txBody>
          <a:bodyPr wrap="square" rtlCol="0">
            <a:spAutoFit/>
          </a:bodyPr>
          <a:lstStyle/>
          <a:p>
            <a:pPr algn="ctr"/>
            <a:r>
              <a:rPr lang="en-GB" sz="2000" b="1" u="sng" dirty="0" smtClean="0"/>
              <a:t>Care order at hom</a:t>
            </a:r>
            <a:r>
              <a:rPr lang="en-GB" sz="2000" b="1" u="sng" dirty="0"/>
              <a:t>e</a:t>
            </a:r>
          </a:p>
        </p:txBody>
      </p:sp>
      <p:graphicFrame>
        <p:nvGraphicFramePr>
          <p:cNvPr id="7" name="Table 6"/>
          <p:cNvGraphicFramePr>
            <a:graphicFrameLocks noGrp="1"/>
          </p:cNvGraphicFramePr>
          <p:nvPr>
            <p:extLst>
              <p:ext uri="{D42A27DB-BD31-4B8C-83A1-F6EECF244321}">
                <p14:modId xmlns:p14="http://schemas.microsoft.com/office/powerpoint/2010/main" val="1743190539"/>
              </p:ext>
            </p:extLst>
          </p:nvPr>
        </p:nvGraphicFramePr>
        <p:xfrm>
          <a:off x="6765421" y="805094"/>
          <a:ext cx="5316024" cy="5660819"/>
        </p:xfrm>
        <a:graphic>
          <a:graphicData uri="http://schemas.openxmlformats.org/drawingml/2006/table">
            <a:tbl>
              <a:tblPr firstRow="1" bandRow="1">
                <a:tableStyleId>{5C22544A-7EE6-4342-B048-85BDC9FD1C3A}</a:tableStyleId>
              </a:tblPr>
              <a:tblGrid>
                <a:gridCol w="2658012"/>
                <a:gridCol w="2658012"/>
              </a:tblGrid>
              <a:tr h="360358">
                <a:tc>
                  <a:txBody>
                    <a:bodyPr/>
                    <a:lstStyle/>
                    <a:p>
                      <a:pPr algn="ctr"/>
                      <a:r>
                        <a:rPr lang="en-GB" dirty="0" smtClean="0"/>
                        <a:t>Benefits </a:t>
                      </a:r>
                      <a:endParaRPr lang="en-GB" dirty="0"/>
                    </a:p>
                  </a:txBody>
                  <a:tcPr/>
                </a:tc>
                <a:tc>
                  <a:txBody>
                    <a:bodyPr/>
                    <a:lstStyle/>
                    <a:p>
                      <a:pPr algn="ctr"/>
                      <a:r>
                        <a:rPr lang="en-GB" dirty="0" smtClean="0"/>
                        <a:t>Constraints </a:t>
                      </a:r>
                      <a:endParaRPr lang="en-GB" dirty="0"/>
                    </a:p>
                  </a:txBody>
                  <a:tcPr/>
                </a:tc>
              </a:tr>
              <a:tr h="1141135">
                <a:tc>
                  <a:txBody>
                    <a:bodyPr/>
                    <a:lstStyle/>
                    <a:p>
                      <a:r>
                        <a:rPr lang="en-GB" sz="1400" dirty="0" smtClean="0"/>
                        <a:t>Child continues</a:t>
                      </a:r>
                      <a:r>
                        <a:rPr lang="en-GB" sz="1400" baseline="0" dirty="0" smtClean="0"/>
                        <a:t> having a social worker to support and undertake any further intervention as required, reassuring family, social care and court </a:t>
                      </a:r>
                      <a:endParaRPr lang="en-GB" sz="1400" dirty="0"/>
                    </a:p>
                  </a:txBody>
                  <a:tcPr/>
                </a:tc>
                <a:tc>
                  <a:txBody>
                    <a:bodyPr/>
                    <a:lstStyle/>
                    <a:p>
                      <a:r>
                        <a:rPr lang="en-GB" sz="1400" dirty="0" smtClean="0"/>
                        <a:t>Family are still subject to visits and meetings which</a:t>
                      </a:r>
                      <a:r>
                        <a:rPr lang="en-GB" sz="1400" baseline="0" dirty="0" smtClean="0"/>
                        <a:t> they could refuse to engage with </a:t>
                      </a:r>
                      <a:endParaRPr lang="en-GB" sz="1400" dirty="0"/>
                    </a:p>
                  </a:txBody>
                  <a:tcPr/>
                </a:tc>
              </a:tr>
              <a:tr h="2033699">
                <a:tc>
                  <a:txBody>
                    <a:bodyPr/>
                    <a:lstStyle/>
                    <a:p>
                      <a:r>
                        <a:rPr lang="en-GB" sz="1400" dirty="0" smtClean="0"/>
                        <a:t>Proceedings are more likely to conclude</a:t>
                      </a:r>
                      <a:r>
                        <a:rPr lang="en-GB" sz="1400" baseline="0" dirty="0" smtClean="0"/>
                        <a:t> </a:t>
                      </a:r>
                      <a:r>
                        <a:rPr lang="en-GB" sz="1400" dirty="0" smtClean="0"/>
                        <a:t>quicker with less drift as parents are less likely to contest a SO over a Care Order</a:t>
                      </a:r>
                    </a:p>
                  </a:txBody>
                  <a:tcPr/>
                </a:tc>
                <a:tc>
                  <a:txBody>
                    <a:bodyPr/>
                    <a:lstStyle/>
                    <a:p>
                      <a:r>
                        <a:rPr lang="en-GB" sz="1400" dirty="0" smtClean="0"/>
                        <a:t>LA’s don’t hold PR the parents do, so the LA would not have as much influence</a:t>
                      </a:r>
                      <a:r>
                        <a:rPr lang="en-GB" sz="1400" baseline="0" dirty="0" smtClean="0"/>
                        <a:t> over decision making but as mentioned, the LA having PR has not been found to be significant in cases where there is a CO and if a SO is being granted then LA shouldn’t need to be so involved in decision making</a:t>
                      </a:r>
                      <a:endParaRPr lang="en-GB" sz="1400" dirty="0"/>
                    </a:p>
                  </a:txBody>
                  <a:tcPr/>
                </a:tc>
              </a:tr>
              <a:tr h="930926">
                <a:tc>
                  <a:txBody>
                    <a:bodyPr/>
                    <a:lstStyle/>
                    <a:p>
                      <a:r>
                        <a:rPr lang="en-GB" sz="1400" dirty="0" smtClean="0"/>
                        <a:t>Supervision</a:t>
                      </a:r>
                      <a:r>
                        <a:rPr lang="en-GB" sz="1400" baseline="0" dirty="0" smtClean="0"/>
                        <a:t> Orders can lapse if they are no longer needed, or can be extended if a further period is necessary</a:t>
                      </a:r>
                      <a:endParaRPr lang="en-GB" sz="1400" dirty="0"/>
                    </a:p>
                  </a:txBody>
                  <a:tcPr/>
                </a:tc>
                <a:tc>
                  <a:txBody>
                    <a:bodyPr/>
                    <a:lstStyle/>
                    <a:p>
                      <a:r>
                        <a:rPr lang="en-GB" sz="1400" dirty="0" smtClean="0"/>
                        <a:t>Not being seen as robust at times as managed</a:t>
                      </a:r>
                      <a:r>
                        <a:rPr lang="en-GB" sz="1400" baseline="0" dirty="0" smtClean="0"/>
                        <a:t> under Child In Need level</a:t>
                      </a:r>
                      <a:endParaRPr lang="en-GB" sz="1400" dirty="0"/>
                    </a:p>
                  </a:txBody>
                  <a:tcPr/>
                </a:tc>
              </a:tr>
              <a:tr h="1156299">
                <a:tc>
                  <a:txBody>
                    <a:bodyPr/>
                    <a:lstStyle/>
                    <a:p>
                      <a:r>
                        <a:rPr lang="en-GB" sz="1400" dirty="0" smtClean="0"/>
                        <a:t>A SO is time</a:t>
                      </a:r>
                      <a:r>
                        <a:rPr lang="en-GB" sz="1400" baseline="0" dirty="0" smtClean="0"/>
                        <a:t> limited so is more respectful to the right to family life as families only have intervention until the specified timeframe which is usually a year</a:t>
                      </a:r>
                      <a:endParaRPr lang="en-GB" sz="1400" dirty="0"/>
                    </a:p>
                  </a:txBody>
                  <a:tcPr/>
                </a:tc>
                <a:tc>
                  <a:txBody>
                    <a:bodyPr/>
                    <a:lstStyle/>
                    <a:p>
                      <a:endParaRPr lang="en-GB" dirty="0"/>
                    </a:p>
                  </a:txBody>
                  <a:tcPr/>
                </a:tc>
              </a:tr>
            </a:tbl>
          </a:graphicData>
        </a:graphic>
      </p:graphicFrame>
      <p:sp>
        <p:nvSpPr>
          <p:cNvPr id="8" name="TextBox 7"/>
          <p:cNvSpPr txBox="1"/>
          <p:nvPr/>
        </p:nvSpPr>
        <p:spPr>
          <a:xfrm>
            <a:off x="6585633" y="417259"/>
            <a:ext cx="4332849" cy="400110"/>
          </a:xfrm>
          <a:prstGeom prst="rect">
            <a:avLst/>
          </a:prstGeom>
          <a:noFill/>
        </p:spPr>
        <p:txBody>
          <a:bodyPr wrap="square" rtlCol="0">
            <a:spAutoFit/>
          </a:bodyPr>
          <a:lstStyle/>
          <a:p>
            <a:pPr algn="ctr"/>
            <a:r>
              <a:rPr lang="en-GB" sz="2000" b="1" u="sng" dirty="0" smtClean="0"/>
              <a:t>Supervision Order (SO</a:t>
            </a:r>
            <a:r>
              <a:rPr lang="en-GB" b="1" u="sng" dirty="0" smtClean="0"/>
              <a:t>)</a:t>
            </a:r>
            <a:endParaRPr lang="en-GB" b="1" u="sng" dirty="0"/>
          </a:p>
        </p:txBody>
      </p:sp>
    </p:spTree>
    <p:extLst>
      <p:ext uri="{BB962C8B-B14F-4D97-AF65-F5344CB8AC3E}">
        <p14:creationId xmlns:p14="http://schemas.microsoft.com/office/powerpoint/2010/main" val="222021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4017" y="713509"/>
            <a:ext cx="8795528" cy="5416980"/>
          </a:xfrm>
        </p:spPr>
        <p:txBody>
          <a:bodyPr>
            <a:normAutofit fontScale="25000" lnSpcReduction="20000"/>
          </a:bodyPr>
          <a:lstStyle/>
          <a:p>
            <a:pPr marL="0" indent="0">
              <a:buNone/>
            </a:pPr>
            <a:endParaRPr lang="en-GB" sz="5600" dirty="0" smtClean="0"/>
          </a:p>
          <a:p>
            <a:pPr marL="0" indent="0">
              <a:buNone/>
            </a:pPr>
            <a:endParaRPr lang="en-GB" sz="5600" dirty="0"/>
          </a:p>
          <a:p>
            <a:r>
              <a:rPr lang="en-GB" sz="5600" dirty="0" smtClean="0"/>
              <a:t>Is </a:t>
            </a:r>
            <a:r>
              <a:rPr lang="en-GB" sz="5600" dirty="0"/>
              <a:t>there not enough confidence in the remit of the SO? Do we need a strengthened and consistent approach to SO’s and SO support plans; for instance following a similar plan to that of Stockport’s where the plan is detailed and broken down by month.  Do we need to utilise a working group to agree a plan to use across all authorities and then send it to CAFCASS to get their views so there is reassurance as to the robustness of a SO? </a:t>
            </a:r>
          </a:p>
          <a:p>
            <a:r>
              <a:rPr lang="en-GB" sz="5600" dirty="0" smtClean="0"/>
              <a:t>Does </a:t>
            </a:r>
            <a:r>
              <a:rPr lang="en-GB" sz="5600" dirty="0"/>
              <a:t>the court have faith in the IRO role and oversight in SO’s? How could this improve? Does work need to be done with IRO’s in each authority and their views on SO’s in place of Care Orders?  This </a:t>
            </a:r>
            <a:r>
              <a:rPr lang="en-GB" sz="5600" dirty="0" smtClean="0"/>
              <a:t>is because </a:t>
            </a:r>
            <a:r>
              <a:rPr lang="en-GB" sz="5600" dirty="0"/>
              <a:t>according to the Quality Assurance and Safe Management of Supervision Orders “</a:t>
            </a:r>
            <a:r>
              <a:rPr lang="en-GB" sz="5600" i="1" dirty="0"/>
              <a:t>Consideration of a Supervision Order will be part of the discussions during proceedings. The allocated IRO for the Looked After Child, should ensure the local authority considers and outlines</a:t>
            </a:r>
            <a:r>
              <a:rPr lang="en-GB" sz="5600" dirty="0"/>
              <a:t> </a:t>
            </a:r>
            <a:r>
              <a:rPr lang="en-GB" sz="5600" i="1" dirty="0"/>
              <a:t>their decision within the context of Re BS before agreeing the Final Care Plan at the Looked After Review</a:t>
            </a:r>
            <a:r>
              <a:rPr lang="en-GB" sz="5600" dirty="0"/>
              <a:t>.”  In the case of Cheshire West it could be said that this is occurring more often as they had requested a SO in 50% of theirs audited, but are we confident in this across all authorities</a:t>
            </a:r>
            <a:r>
              <a:rPr lang="en-GB" sz="5600" dirty="0" smtClean="0"/>
              <a:t>?</a:t>
            </a:r>
          </a:p>
          <a:p>
            <a:r>
              <a:rPr lang="en-GB" sz="5600" dirty="0"/>
              <a:t>The Quality Assurance and Safe Management of Supervision Orders guidance also states that “Without a detailed and focused plan, confidence can be affected as to the value of such an order and therefore the value of the approach recommended.”  This links with the communication findings on slide 12 and suggestions where a more linked up approach between SW, Guardian and IRO including the Guardian attending meetings, could offer more reassurance as to the value of a SO. The more relationships are built, perhaps the more reassured the guardian would be</a:t>
            </a:r>
          </a:p>
          <a:p>
            <a:r>
              <a:rPr lang="en-GB" sz="5600" dirty="0"/>
              <a:t>Are LA’s confident in our universal services that any further concerns would be flagged up to further reassure on a Care Order not being needed?</a:t>
            </a:r>
          </a:p>
          <a:p>
            <a:r>
              <a:rPr lang="en-GB" sz="5600" dirty="0"/>
              <a:t>Why are legal advocates not accepting instructions from LA’s but pushing back and concurring with advocacy from other parties? </a:t>
            </a:r>
          </a:p>
          <a:p>
            <a:r>
              <a:rPr lang="en-GB" sz="5600" dirty="0"/>
              <a:t>When LA requests Care Order At home it is often when changes have been made during proceedings but the LA want to be able to see sustained change and this not always being felt to be long enough during the child’s timescales – LA being risk averse and using a Care Order to assess/monitor progress of parents</a:t>
            </a:r>
            <a:r>
              <a:rPr lang="en-GB" sz="5600" dirty="0" smtClean="0"/>
              <a:t>?</a:t>
            </a:r>
          </a:p>
          <a:p>
            <a:r>
              <a:rPr lang="en-GB" sz="5600" dirty="0"/>
              <a:t>It is agreed that there can be the need for further intervention and periods to assess; particularly in the Liverpool case AK, where the mother had children removed previously and the child had not been in her care very long, but is a Care Order then disproportionate if for monitoring purposes? </a:t>
            </a:r>
          </a:p>
        </p:txBody>
      </p:sp>
      <p:sp>
        <p:nvSpPr>
          <p:cNvPr id="4" name="Footer Placeholder 3"/>
          <p:cNvSpPr>
            <a:spLocks noGrp="1"/>
          </p:cNvSpPr>
          <p:nvPr>
            <p:ph type="ftr" sz="quarter" idx="11"/>
          </p:nvPr>
        </p:nvSpPr>
        <p:spPr/>
        <p:txBody>
          <a:bodyPr/>
          <a:lstStyle/>
          <a:p>
            <a:endParaRPr lang="en-GB">
              <a:solidFill>
                <a:prstClr val="white"/>
              </a:solidFill>
            </a:endParaRPr>
          </a:p>
        </p:txBody>
      </p:sp>
      <p:sp>
        <p:nvSpPr>
          <p:cNvPr id="2" name="Rounded Rectangle 1"/>
          <p:cNvSpPr/>
          <p:nvPr/>
        </p:nvSpPr>
        <p:spPr>
          <a:xfrm>
            <a:off x="225963" y="1027042"/>
            <a:ext cx="2928054" cy="502920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GB" sz="1400" dirty="0" smtClean="0"/>
          </a:p>
          <a:p>
            <a:pPr algn="ctr"/>
            <a:r>
              <a:rPr lang="en-GB" sz="1400" b="1" dirty="0" smtClean="0"/>
              <a:t>Discharging a Care Order being timely: Case example</a:t>
            </a:r>
          </a:p>
          <a:p>
            <a:pPr algn="ctr"/>
            <a:endParaRPr lang="en-GB" sz="1400" dirty="0"/>
          </a:p>
          <a:p>
            <a:r>
              <a:rPr lang="en-GB" sz="1200" dirty="0"/>
              <a:t>Discharging the Care Orders </a:t>
            </a:r>
            <a:r>
              <a:rPr lang="en-GB" sz="1200" dirty="0" smtClean="0"/>
              <a:t>has been found to take up </a:t>
            </a:r>
            <a:r>
              <a:rPr lang="en-GB" sz="1200" dirty="0"/>
              <a:t>a significant period of time in many cases and takes up significant resources for both court and social workers; whereas SO’s can just lapse if not needing to be </a:t>
            </a:r>
            <a:r>
              <a:rPr lang="en-GB" sz="1200" dirty="0" smtClean="0"/>
              <a:t>extended. </a:t>
            </a:r>
          </a:p>
          <a:p>
            <a:r>
              <a:rPr lang="en-GB" sz="1200" dirty="0" smtClean="0"/>
              <a:t> </a:t>
            </a:r>
          </a:p>
          <a:p>
            <a:r>
              <a:rPr lang="en-GB" sz="1200" dirty="0" smtClean="0"/>
              <a:t>Case </a:t>
            </a:r>
            <a:r>
              <a:rPr lang="en-GB" sz="1200" dirty="0"/>
              <a:t>of KC in Liverpool – 1 sibling was granted a CO with grandparents </a:t>
            </a:r>
            <a:r>
              <a:rPr lang="en-GB" sz="1200" dirty="0" smtClean="0"/>
              <a:t>(against LA plan) and </a:t>
            </a:r>
            <a:r>
              <a:rPr lang="en-GB" sz="1200" dirty="0"/>
              <a:t>the other 2 a </a:t>
            </a:r>
            <a:r>
              <a:rPr lang="en-GB" sz="1200" dirty="0" smtClean="0"/>
              <a:t>Supervision Order </a:t>
            </a:r>
            <a:r>
              <a:rPr lang="en-GB" sz="1200" dirty="0"/>
              <a:t>with their father – the siblings with their father are now closed to social care with the SO lapsing and the children doing well; whereas the other sibling who is also said to be thriving in the grandparents care, and was before the </a:t>
            </a:r>
            <a:r>
              <a:rPr lang="en-GB" sz="1200" dirty="0" smtClean="0"/>
              <a:t>Care Order </a:t>
            </a:r>
            <a:r>
              <a:rPr lang="en-GB" sz="1200" dirty="0"/>
              <a:t>was granted, is still waiting for the </a:t>
            </a:r>
            <a:r>
              <a:rPr lang="en-GB" sz="1200" dirty="0" smtClean="0"/>
              <a:t>Care Order </a:t>
            </a:r>
            <a:r>
              <a:rPr lang="en-GB" sz="1200" dirty="0"/>
              <a:t>to be discharged so still has the stigma of being a child in care unlike the </a:t>
            </a:r>
            <a:r>
              <a:rPr lang="en-GB" sz="1200" dirty="0" smtClean="0"/>
              <a:t>sibling</a:t>
            </a:r>
            <a:endParaRPr lang="en-GB" sz="1400" dirty="0"/>
          </a:p>
          <a:p>
            <a:pPr algn="ctr"/>
            <a:endParaRPr lang="en-GB" sz="1400" dirty="0"/>
          </a:p>
        </p:txBody>
      </p:sp>
    </p:spTree>
    <p:extLst>
      <p:ext uri="{BB962C8B-B14F-4D97-AF65-F5344CB8AC3E}">
        <p14:creationId xmlns:p14="http://schemas.microsoft.com/office/powerpoint/2010/main" val="266825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092" y="671804"/>
            <a:ext cx="10972800" cy="745834"/>
          </a:xfrm>
        </p:spPr>
        <p:txBody>
          <a:bodyPr>
            <a:normAutofit/>
          </a:bodyPr>
          <a:lstStyle/>
          <a:p>
            <a:r>
              <a:rPr lang="en-GB" sz="2800" b="1" u="sng" dirty="0" smtClean="0"/>
              <a:t>Is a Supervision Order more favourable to No Order? </a:t>
            </a:r>
            <a:endParaRPr lang="en-GB" sz="2800" b="1" u="sng" dirty="0"/>
          </a:p>
        </p:txBody>
      </p:sp>
      <p:sp>
        <p:nvSpPr>
          <p:cNvPr id="3" name="Content Placeholder 2"/>
          <p:cNvSpPr>
            <a:spLocks noGrp="1"/>
          </p:cNvSpPr>
          <p:nvPr>
            <p:ph idx="1"/>
          </p:nvPr>
        </p:nvSpPr>
        <p:spPr>
          <a:xfrm>
            <a:off x="431371" y="1366694"/>
            <a:ext cx="7520230" cy="5259110"/>
          </a:xfrm>
        </p:spPr>
        <p:txBody>
          <a:bodyPr>
            <a:normAutofit fontScale="92500" lnSpcReduction="10000"/>
          </a:bodyPr>
          <a:lstStyle/>
          <a:p>
            <a:r>
              <a:rPr lang="en-GB" sz="1700" dirty="0" smtClean="0"/>
              <a:t>No order would be more favourable if the risks have been reduced and threshold for a court order hasn’t been met; however as this audit has found, often a Care Order at Home is being used as a form of monitoring and assessing a family when changes have been made but a longer period of evidencing change is felt to be needed. As such, these are the cases where a SO would be more favourable than No Order and a Care Order at </a:t>
            </a:r>
            <a:r>
              <a:rPr lang="en-GB" sz="1700" dirty="0"/>
              <a:t>Home </a:t>
            </a:r>
            <a:endParaRPr lang="en-GB" sz="1700" dirty="0" smtClean="0"/>
          </a:p>
          <a:p>
            <a:r>
              <a:rPr lang="en-GB" sz="1700" dirty="0" smtClean="0"/>
              <a:t>This is because they don’t necessarily meet </a:t>
            </a:r>
            <a:r>
              <a:rPr lang="en-GB" sz="1700" dirty="0"/>
              <a:t>threshold for a Care Order; particularly when the LA isn’t evidencing the need to exercise </a:t>
            </a:r>
            <a:r>
              <a:rPr lang="en-GB" sz="1700" dirty="0" smtClean="0"/>
              <a:t>PR, but there is a need for a period of intervention and assessment to provide reassurance to all parties that the child is safe </a:t>
            </a:r>
          </a:p>
          <a:p>
            <a:r>
              <a:rPr lang="en-GB" sz="1700" dirty="0" smtClean="0"/>
              <a:t>The SO should run alongside complex Child In Need (CIN) planning so there would be a robust plan of support but with parents being able to make full decisions for their child without the unnecessary long term intrusion in to their family life</a:t>
            </a:r>
          </a:p>
          <a:p>
            <a:r>
              <a:rPr lang="en-GB" sz="1700" dirty="0" smtClean="0"/>
              <a:t>If we grant a Care Order at Home when a lesser order such as a SO would be more proportionate, it could be interpreted as breaching Article 8 of the Human Right’s Act as it would be intruding in to family life and labelling a child a child in care; albeit with their parents, but without due cause </a:t>
            </a:r>
          </a:p>
          <a:p>
            <a:r>
              <a:rPr lang="en-GB" sz="1700" dirty="0" smtClean="0"/>
              <a:t>A SO still provides the power of safeguarding a child, but without the ‘draconian’ approach of taking decisions away from parents and families, and leading to them feeling constantly threatened that their child could be taken away at any point </a:t>
            </a:r>
            <a:endParaRPr lang="en-GB" sz="1700" dirty="0"/>
          </a:p>
          <a:p>
            <a:r>
              <a:rPr lang="en-GB" sz="1600" dirty="0"/>
              <a:t>It’s not that a SO is more favourable than No Order, it’s just more favourable to a Care Order at Home due to the impact it can have on children as outlined on the next slide</a:t>
            </a:r>
          </a:p>
          <a:p>
            <a:pPr marL="0" indent="0">
              <a:buNone/>
            </a:pPr>
            <a:endParaRPr lang="en-GB" sz="1800" dirty="0"/>
          </a:p>
        </p:txBody>
      </p:sp>
      <p:sp>
        <p:nvSpPr>
          <p:cNvPr id="4" name="Footer Placeholder 3"/>
          <p:cNvSpPr>
            <a:spLocks noGrp="1"/>
          </p:cNvSpPr>
          <p:nvPr>
            <p:ph type="ftr" sz="quarter" idx="11"/>
          </p:nvPr>
        </p:nvSpPr>
        <p:spPr/>
        <p:txBody>
          <a:bodyPr/>
          <a:lstStyle/>
          <a:p>
            <a:endParaRPr lang="en-GB">
              <a:solidFill>
                <a:prstClr val="white"/>
              </a:solidFill>
            </a:endParaRPr>
          </a:p>
        </p:txBody>
      </p:sp>
      <p:graphicFrame>
        <p:nvGraphicFramePr>
          <p:cNvPr id="7" name="Chart 6"/>
          <p:cNvGraphicFramePr/>
          <p:nvPr/>
        </p:nvGraphicFramePr>
        <p:xfrm>
          <a:off x="7913209" y="1366694"/>
          <a:ext cx="3820683" cy="278967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8020874" y="4109748"/>
            <a:ext cx="3782291" cy="2246769"/>
          </a:xfrm>
          <a:prstGeom prst="rect">
            <a:avLst/>
          </a:prstGeom>
          <a:noFill/>
        </p:spPr>
        <p:txBody>
          <a:bodyPr wrap="square" rtlCol="0">
            <a:spAutoFit/>
          </a:bodyPr>
          <a:lstStyle/>
          <a:p>
            <a:pPr marL="285750" indent="-285750">
              <a:buFont typeface="Arial" panose="020B0604020202020204" pitchFamily="34" charset="0"/>
              <a:buChar char="•"/>
            </a:pPr>
            <a:r>
              <a:rPr lang="en-GB" sz="1400" dirty="0" smtClean="0"/>
              <a:t>The above statistics are over a 5 year period where 72 out of 100 discharges of Care Orders at home made, resulted in No Order</a:t>
            </a:r>
          </a:p>
          <a:p>
            <a:pPr marL="285750" indent="-285750">
              <a:buFont typeface="Arial" panose="020B0604020202020204" pitchFamily="34" charset="0"/>
              <a:buChar char="•"/>
            </a:pPr>
            <a:r>
              <a:rPr lang="en-GB" sz="1400" dirty="0" smtClean="0"/>
              <a:t>This poses </a:t>
            </a:r>
            <a:r>
              <a:rPr lang="en-GB" sz="1400" dirty="0"/>
              <a:t>the question of whether a Care Order was needed in the first place and whether a SO or No Order could have been made </a:t>
            </a:r>
            <a:r>
              <a:rPr lang="en-GB" sz="1400" dirty="0" smtClean="0"/>
              <a:t>instead</a:t>
            </a:r>
          </a:p>
          <a:p>
            <a:pPr marL="285750" indent="-285750">
              <a:buFont typeface="Arial" panose="020B0604020202020204" pitchFamily="34" charset="0"/>
              <a:buChar char="•"/>
            </a:pPr>
            <a:r>
              <a:rPr lang="en-GB" sz="1400" dirty="0" smtClean="0"/>
              <a:t>Only </a:t>
            </a:r>
            <a:r>
              <a:rPr lang="en-GB" sz="1400" dirty="0"/>
              <a:t>6 cases were re-referred resulting in short-term intervention with no child re-entering </a:t>
            </a:r>
            <a:r>
              <a:rPr lang="en-GB" sz="1400" dirty="0" smtClean="0"/>
              <a:t>care</a:t>
            </a:r>
            <a:endParaRPr lang="en-GB" sz="1400" dirty="0"/>
          </a:p>
        </p:txBody>
      </p:sp>
    </p:spTree>
    <p:extLst>
      <p:ext uri="{BB962C8B-B14F-4D97-AF65-F5344CB8AC3E}">
        <p14:creationId xmlns:p14="http://schemas.microsoft.com/office/powerpoint/2010/main" val="215937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a:solidFill>
                <a:prstClr val="white"/>
              </a:solidFill>
            </a:endParaRPr>
          </a:p>
        </p:txBody>
      </p:sp>
      <p:sp>
        <p:nvSpPr>
          <p:cNvPr id="10" name="TextBox 9"/>
          <p:cNvSpPr txBox="1"/>
          <p:nvPr/>
        </p:nvSpPr>
        <p:spPr>
          <a:xfrm>
            <a:off x="4399102" y="1117537"/>
            <a:ext cx="3614057" cy="400110"/>
          </a:xfrm>
          <a:prstGeom prst="rect">
            <a:avLst/>
          </a:prstGeom>
          <a:noFill/>
        </p:spPr>
        <p:txBody>
          <a:bodyPr wrap="square" rtlCol="0">
            <a:spAutoFit/>
          </a:bodyPr>
          <a:lstStyle/>
          <a:p>
            <a:r>
              <a:rPr lang="en-GB" sz="2000" b="1" dirty="0" smtClean="0"/>
              <a:t>Impact of being a child in care</a:t>
            </a:r>
          </a:p>
        </p:txBody>
      </p:sp>
      <p:sp>
        <p:nvSpPr>
          <p:cNvPr id="11" name="TextBox 10"/>
          <p:cNvSpPr txBox="1"/>
          <p:nvPr/>
        </p:nvSpPr>
        <p:spPr>
          <a:xfrm>
            <a:off x="8617708" y="3500313"/>
            <a:ext cx="3329272" cy="1323439"/>
          </a:xfrm>
          <a:prstGeom prst="rect">
            <a:avLst/>
          </a:prstGeom>
          <a:noFill/>
        </p:spPr>
        <p:txBody>
          <a:bodyPr wrap="square" rtlCol="0">
            <a:spAutoFit/>
          </a:bodyPr>
          <a:lstStyle/>
          <a:p>
            <a:r>
              <a:rPr lang="en-GB" sz="1600" dirty="0" smtClean="0"/>
              <a:t>Being labelled as a Child In Care can lead to internalisation </a:t>
            </a:r>
            <a:r>
              <a:rPr lang="en-GB" sz="1600" dirty="0"/>
              <a:t>of </a:t>
            </a:r>
            <a:r>
              <a:rPr lang="en-GB" sz="1600" dirty="0" smtClean="0"/>
              <a:t>stigma which </a:t>
            </a:r>
            <a:r>
              <a:rPr lang="en-GB" sz="1600" dirty="0"/>
              <a:t>can result in feelings of shame and guilt, with long-term consequences </a:t>
            </a:r>
          </a:p>
        </p:txBody>
      </p:sp>
      <p:sp>
        <p:nvSpPr>
          <p:cNvPr id="12" name="TextBox 11"/>
          <p:cNvSpPr txBox="1"/>
          <p:nvPr/>
        </p:nvSpPr>
        <p:spPr>
          <a:xfrm>
            <a:off x="651915" y="3211535"/>
            <a:ext cx="3296816" cy="830997"/>
          </a:xfrm>
          <a:prstGeom prst="rect">
            <a:avLst/>
          </a:prstGeom>
          <a:noFill/>
        </p:spPr>
        <p:txBody>
          <a:bodyPr wrap="square" rtlCol="0">
            <a:spAutoFit/>
          </a:bodyPr>
          <a:lstStyle/>
          <a:p>
            <a:r>
              <a:rPr lang="en-GB" sz="1600" dirty="0" smtClean="0"/>
              <a:t>Children can perceive </a:t>
            </a:r>
            <a:r>
              <a:rPr lang="en-GB" sz="1600" dirty="0"/>
              <a:t>themselves as different once they are </a:t>
            </a:r>
            <a:r>
              <a:rPr lang="en-GB" sz="1600" dirty="0" smtClean="0"/>
              <a:t>deemed as in </a:t>
            </a:r>
            <a:r>
              <a:rPr lang="en-GB" sz="1600" dirty="0"/>
              <a:t>care</a:t>
            </a:r>
          </a:p>
        </p:txBody>
      </p:sp>
      <p:sp>
        <p:nvSpPr>
          <p:cNvPr id="13" name="TextBox 12"/>
          <p:cNvSpPr txBox="1"/>
          <p:nvPr/>
        </p:nvSpPr>
        <p:spPr>
          <a:xfrm>
            <a:off x="8584162" y="920621"/>
            <a:ext cx="3171419" cy="1815882"/>
          </a:xfrm>
          <a:prstGeom prst="rect">
            <a:avLst/>
          </a:prstGeom>
          <a:noFill/>
        </p:spPr>
        <p:txBody>
          <a:bodyPr wrap="square" rtlCol="0">
            <a:spAutoFit/>
          </a:bodyPr>
          <a:lstStyle/>
          <a:p>
            <a:r>
              <a:rPr lang="en-GB" sz="1600" dirty="0" smtClean="0"/>
              <a:t>Feeling marginalised which can </a:t>
            </a:r>
            <a:r>
              <a:rPr lang="en-GB" sz="1600" dirty="0"/>
              <a:t>be particularly damaging to adolescents who are </a:t>
            </a:r>
            <a:r>
              <a:rPr lang="en-GB" sz="1600" dirty="0" smtClean="0"/>
              <a:t>in the process of engaging </a:t>
            </a:r>
            <a:r>
              <a:rPr lang="en-GB" sz="1600" dirty="0"/>
              <a:t>with individuation from their families and building their identities further </a:t>
            </a:r>
            <a:r>
              <a:rPr lang="en-GB" sz="1600" dirty="0" smtClean="0"/>
              <a:t>through </a:t>
            </a:r>
            <a:r>
              <a:rPr lang="en-GB" sz="1600" dirty="0"/>
              <a:t>their social support </a:t>
            </a:r>
            <a:r>
              <a:rPr lang="en-GB" sz="1600" dirty="0" smtClean="0"/>
              <a:t>networks</a:t>
            </a:r>
            <a:endParaRPr lang="en-GB" sz="1600" dirty="0"/>
          </a:p>
        </p:txBody>
      </p:sp>
      <p:sp>
        <p:nvSpPr>
          <p:cNvPr id="14" name="TextBox 13"/>
          <p:cNvSpPr txBox="1"/>
          <p:nvPr/>
        </p:nvSpPr>
        <p:spPr>
          <a:xfrm>
            <a:off x="651915" y="1067278"/>
            <a:ext cx="2948473" cy="1323439"/>
          </a:xfrm>
          <a:prstGeom prst="rect">
            <a:avLst/>
          </a:prstGeom>
          <a:noFill/>
        </p:spPr>
        <p:txBody>
          <a:bodyPr wrap="square" rtlCol="0">
            <a:spAutoFit/>
          </a:bodyPr>
          <a:lstStyle/>
          <a:p>
            <a:r>
              <a:rPr lang="en-GB" sz="1600" dirty="0"/>
              <a:t>For children in care, bullying can be seen as the manifestation of stigma. Research has highlighted that they experience higher rates of bullying than other children </a:t>
            </a:r>
          </a:p>
        </p:txBody>
      </p:sp>
      <p:sp>
        <p:nvSpPr>
          <p:cNvPr id="16" name="TextBox 15"/>
          <p:cNvSpPr txBox="1"/>
          <p:nvPr/>
        </p:nvSpPr>
        <p:spPr>
          <a:xfrm>
            <a:off x="5438394" y="4830217"/>
            <a:ext cx="3020291" cy="1077218"/>
          </a:xfrm>
          <a:prstGeom prst="rect">
            <a:avLst/>
          </a:prstGeom>
          <a:noFill/>
        </p:spPr>
        <p:txBody>
          <a:bodyPr wrap="square" rtlCol="0">
            <a:spAutoFit/>
          </a:bodyPr>
          <a:lstStyle/>
          <a:p>
            <a:r>
              <a:rPr lang="en-GB" sz="1600" dirty="0"/>
              <a:t>Children who are looked after have more emotional and behavioural needs than the general population of children</a:t>
            </a:r>
          </a:p>
        </p:txBody>
      </p:sp>
      <p:sp>
        <p:nvSpPr>
          <p:cNvPr id="17" name="TextBox 16"/>
          <p:cNvSpPr txBox="1"/>
          <p:nvPr/>
        </p:nvSpPr>
        <p:spPr>
          <a:xfrm>
            <a:off x="8810583" y="5319340"/>
            <a:ext cx="2854036" cy="338554"/>
          </a:xfrm>
          <a:prstGeom prst="rect">
            <a:avLst/>
          </a:prstGeom>
          <a:noFill/>
        </p:spPr>
        <p:txBody>
          <a:bodyPr wrap="square" rtlCol="0">
            <a:spAutoFit/>
          </a:bodyPr>
          <a:lstStyle/>
          <a:p>
            <a:r>
              <a:rPr lang="en-GB" sz="1600" dirty="0" smtClean="0"/>
              <a:t>Intrusion in to family life</a:t>
            </a:r>
            <a:endParaRPr lang="en-GB" sz="16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648" y="1777094"/>
            <a:ext cx="3352800" cy="2389632"/>
          </a:xfrm>
          <a:prstGeom prst="rect">
            <a:avLst/>
          </a:prstGeom>
        </p:spPr>
      </p:pic>
      <p:sp>
        <p:nvSpPr>
          <p:cNvPr id="2" name="TextBox 1"/>
          <p:cNvSpPr txBox="1"/>
          <p:nvPr/>
        </p:nvSpPr>
        <p:spPr>
          <a:xfrm>
            <a:off x="1462837" y="4662314"/>
            <a:ext cx="3006436" cy="1077218"/>
          </a:xfrm>
          <a:prstGeom prst="rect">
            <a:avLst/>
          </a:prstGeom>
          <a:noFill/>
        </p:spPr>
        <p:txBody>
          <a:bodyPr wrap="square" rtlCol="0">
            <a:spAutoFit/>
          </a:bodyPr>
          <a:lstStyle/>
          <a:p>
            <a:r>
              <a:rPr lang="en-GB" sz="1600" dirty="0" smtClean="0"/>
              <a:t>Feeling scared that they will be removed from their parents care at any time, leading to anxiety and attachment difficulties </a:t>
            </a:r>
            <a:endParaRPr lang="en-GB" sz="1600" dirty="0"/>
          </a:p>
        </p:txBody>
      </p:sp>
    </p:spTree>
    <p:extLst>
      <p:ext uri="{BB962C8B-B14F-4D97-AF65-F5344CB8AC3E}">
        <p14:creationId xmlns:p14="http://schemas.microsoft.com/office/powerpoint/2010/main" val="3614455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386" y="400608"/>
            <a:ext cx="10921218" cy="699748"/>
          </a:xfrm>
        </p:spPr>
        <p:txBody>
          <a:bodyPr>
            <a:normAutofit/>
          </a:bodyPr>
          <a:lstStyle/>
          <a:p>
            <a:r>
              <a:rPr lang="en-GB" sz="2800" b="1" u="sng" dirty="0" smtClean="0"/>
              <a:t>Impact of the Implementation of the PLO</a:t>
            </a:r>
            <a:endParaRPr lang="en-GB" sz="2800" b="1" u="sng" dirty="0"/>
          </a:p>
        </p:txBody>
      </p:sp>
      <p:sp>
        <p:nvSpPr>
          <p:cNvPr id="3" name="Content Placeholder 2"/>
          <p:cNvSpPr>
            <a:spLocks noGrp="1"/>
          </p:cNvSpPr>
          <p:nvPr>
            <p:ph idx="1"/>
          </p:nvPr>
        </p:nvSpPr>
        <p:spPr>
          <a:xfrm>
            <a:off x="1340428" y="2082937"/>
            <a:ext cx="5296386" cy="755072"/>
          </a:xfrm>
        </p:spPr>
        <p:txBody>
          <a:bodyPr>
            <a:normAutofit/>
          </a:bodyPr>
          <a:lstStyle/>
          <a:p>
            <a:pPr marL="0" indent="0" algn="ctr">
              <a:buNone/>
            </a:pPr>
            <a:r>
              <a:rPr lang="en-GB" sz="1600" b="1" dirty="0" smtClean="0"/>
              <a:t>Warrington data comparison: Number of Care Orders at Home Pre and Post Public Law Outline (PLO) </a:t>
            </a:r>
          </a:p>
          <a:p>
            <a:pPr marL="0" indent="0">
              <a:buNone/>
            </a:pPr>
            <a:endParaRPr lang="en-GB" sz="1800" dirty="0"/>
          </a:p>
        </p:txBody>
      </p:sp>
      <p:sp>
        <p:nvSpPr>
          <p:cNvPr id="4" name="Footer Placeholder 3"/>
          <p:cNvSpPr>
            <a:spLocks noGrp="1"/>
          </p:cNvSpPr>
          <p:nvPr>
            <p:ph type="ftr" sz="quarter" idx="11"/>
          </p:nvPr>
        </p:nvSpPr>
        <p:spPr/>
        <p:txBody>
          <a:bodyPr/>
          <a:lstStyle/>
          <a:p>
            <a:endParaRPr lang="en-GB">
              <a:solidFill>
                <a:prstClr val="white"/>
              </a:solidFill>
            </a:endParaRPr>
          </a:p>
        </p:txBody>
      </p:sp>
      <p:graphicFrame>
        <p:nvGraphicFramePr>
          <p:cNvPr id="9" name="Chart 8"/>
          <p:cNvGraphicFramePr/>
          <p:nvPr>
            <p:extLst>
              <p:ext uri="{D42A27DB-BD31-4B8C-83A1-F6EECF244321}">
                <p14:modId xmlns:p14="http://schemas.microsoft.com/office/powerpoint/2010/main" val="3784312859"/>
              </p:ext>
            </p:extLst>
          </p:nvPr>
        </p:nvGraphicFramePr>
        <p:xfrm>
          <a:off x="331767" y="2685453"/>
          <a:ext cx="7443726" cy="342471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7987145" y="1603200"/>
            <a:ext cx="3927765" cy="769441"/>
          </a:xfrm>
          <a:prstGeom prst="rect">
            <a:avLst/>
          </a:prstGeom>
          <a:noFill/>
        </p:spPr>
        <p:txBody>
          <a:bodyPr wrap="square" rtlCol="0">
            <a:spAutoFit/>
          </a:bodyPr>
          <a:lstStyle/>
          <a:p>
            <a:endParaRPr lang="en-GB" sz="1400" dirty="0" smtClean="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400" dirty="0" smtClean="0"/>
          </a:p>
        </p:txBody>
      </p:sp>
      <p:sp>
        <p:nvSpPr>
          <p:cNvPr id="6" name="Oval 5"/>
          <p:cNvSpPr/>
          <p:nvPr/>
        </p:nvSpPr>
        <p:spPr>
          <a:xfrm>
            <a:off x="2847108" y="1061632"/>
            <a:ext cx="6691745" cy="83127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The following data suggests that </a:t>
            </a:r>
            <a:r>
              <a:rPr lang="en-GB" sz="1600" dirty="0"/>
              <a:t>the pressure of remaining under the 26 week timescales </a:t>
            </a:r>
            <a:r>
              <a:rPr lang="en-GB" sz="1600" dirty="0" smtClean="0"/>
              <a:t>could be </a:t>
            </a:r>
            <a:r>
              <a:rPr lang="en-GB" sz="1600" dirty="0"/>
              <a:t>leading to increased Care Orders at </a:t>
            </a:r>
            <a:r>
              <a:rPr lang="en-GB" sz="1600" dirty="0" smtClean="0"/>
              <a:t>Home</a:t>
            </a:r>
            <a:endParaRPr lang="en-GB" sz="1600" dirty="0"/>
          </a:p>
        </p:txBody>
      </p:sp>
      <p:sp>
        <p:nvSpPr>
          <p:cNvPr id="12" name="TextBox 11"/>
          <p:cNvSpPr txBox="1"/>
          <p:nvPr/>
        </p:nvSpPr>
        <p:spPr>
          <a:xfrm>
            <a:off x="8312727" y="2395748"/>
            <a:ext cx="3532909" cy="3693319"/>
          </a:xfrm>
          <a:prstGeom prst="rect">
            <a:avLst/>
          </a:prstGeom>
          <a:noFill/>
        </p:spPr>
        <p:txBody>
          <a:bodyPr wrap="square" rtlCol="0">
            <a:spAutoFit/>
          </a:bodyPr>
          <a:lstStyle/>
          <a:p>
            <a:pPr algn="ctr"/>
            <a:r>
              <a:rPr lang="en-GB" b="1" u="sng" dirty="0" smtClean="0"/>
              <a:t>Pre PLO figures:</a:t>
            </a:r>
          </a:p>
          <a:p>
            <a:pPr marL="285750" indent="-285750">
              <a:buFont typeface="Arial" panose="020B0604020202020204" pitchFamily="34" charset="0"/>
              <a:buChar char="•"/>
            </a:pPr>
            <a:r>
              <a:rPr lang="en-GB" sz="1600" dirty="0" smtClean="0"/>
              <a:t>84 Care Orders at Home were issued in the 5 years before PLO was implemented in 2014 (between 2009 and 2013)</a:t>
            </a:r>
          </a:p>
          <a:p>
            <a:endParaRPr lang="en-GB" dirty="0"/>
          </a:p>
          <a:p>
            <a:pPr algn="ctr"/>
            <a:r>
              <a:rPr lang="en-GB" b="1" u="sng" dirty="0" smtClean="0"/>
              <a:t>Post PLO figures:</a:t>
            </a:r>
          </a:p>
          <a:p>
            <a:pPr marL="285750" indent="-285750">
              <a:buFont typeface="Arial" panose="020B0604020202020204" pitchFamily="34" charset="0"/>
              <a:buChar char="•"/>
            </a:pPr>
            <a:r>
              <a:rPr lang="en-GB" sz="1600" dirty="0" smtClean="0"/>
              <a:t>413 issued in 5 years after, between 2017 and 2021 </a:t>
            </a:r>
            <a:endParaRPr lang="en-GB" sz="1600" dirty="0"/>
          </a:p>
          <a:p>
            <a:endParaRPr lang="en-GB" dirty="0"/>
          </a:p>
          <a:p>
            <a:pPr algn="ctr"/>
            <a:r>
              <a:rPr lang="en-GB" b="1" u="sng" dirty="0" smtClean="0"/>
              <a:t>Analysis:</a:t>
            </a:r>
          </a:p>
          <a:p>
            <a:pPr marL="285750" indent="-285750">
              <a:buFont typeface="Arial" panose="020B0604020202020204" pitchFamily="34" charset="0"/>
              <a:buChar char="•"/>
            </a:pPr>
            <a:r>
              <a:rPr lang="en-GB" sz="1600" dirty="0" smtClean="0"/>
              <a:t>This equates to a 392% increase since the PLO was implemented </a:t>
            </a:r>
            <a:endParaRPr lang="en-GB" sz="1600" dirty="0"/>
          </a:p>
          <a:p>
            <a:endParaRPr lang="en-GB" sz="1600" dirty="0"/>
          </a:p>
        </p:txBody>
      </p:sp>
    </p:spTree>
    <p:extLst>
      <p:ext uri="{BB962C8B-B14F-4D97-AF65-F5344CB8AC3E}">
        <p14:creationId xmlns:p14="http://schemas.microsoft.com/office/powerpoint/2010/main" val="293798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9695" y="1191490"/>
            <a:ext cx="10896600" cy="2791691"/>
          </a:xfrm>
        </p:spPr>
        <p:txBody>
          <a:bodyPr>
            <a:normAutofit/>
          </a:bodyPr>
          <a:lstStyle/>
          <a:p>
            <a:r>
              <a:rPr lang="en-GB" sz="1800" dirty="0"/>
              <a:t>There have been more CO’s at home issued in 2021 to date, than there were over the whole 5 years before the PLO came in to </a:t>
            </a:r>
            <a:r>
              <a:rPr lang="en-GB" sz="1800" dirty="0" smtClean="0"/>
              <a:t>force</a:t>
            </a:r>
            <a:endParaRPr lang="en-GB" sz="1800" dirty="0"/>
          </a:p>
          <a:p>
            <a:r>
              <a:rPr lang="en-GB" sz="1800" dirty="0" smtClean="0"/>
              <a:t>It </a:t>
            </a:r>
            <a:r>
              <a:rPr lang="en-GB" sz="1800" dirty="0"/>
              <a:t>must be acknowledged that the overall figures would need to be analysed as there could have been lower numbers of proceedings in general; however these statistics could indicate that the pressure of making decisions within these reduced timescales on social workers and the courts, is leading to an increase in CO’s at home being requested and granted and trying to balance decisions being made within the Public Law Outline (PLO), and also the correct decisions being made to ensure long term safety and wellbeing of children </a:t>
            </a:r>
          </a:p>
          <a:p>
            <a:r>
              <a:rPr lang="en-GB" sz="1800" dirty="0" smtClean="0"/>
              <a:t>The findings add more weight to courts extending </a:t>
            </a:r>
            <a:r>
              <a:rPr lang="en-GB" sz="1800" dirty="0"/>
              <a:t>beyond 26 weeks where </a:t>
            </a:r>
            <a:r>
              <a:rPr lang="en-GB" sz="1800" dirty="0" smtClean="0"/>
              <a:t>it is right </a:t>
            </a:r>
            <a:r>
              <a:rPr lang="en-GB" sz="1800" dirty="0"/>
              <a:t>to do so</a:t>
            </a:r>
          </a:p>
          <a:p>
            <a:endParaRPr lang="en-GB" dirty="0"/>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201051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471" y="583809"/>
            <a:ext cx="11068929" cy="816802"/>
          </a:xfrm>
        </p:spPr>
        <p:txBody>
          <a:bodyPr>
            <a:normAutofit/>
          </a:bodyPr>
          <a:lstStyle/>
          <a:p>
            <a:r>
              <a:rPr lang="en-GB" sz="2800" b="1" u="sng" dirty="0" smtClean="0"/>
              <a:t>Professional communication and challenge</a:t>
            </a:r>
            <a:endParaRPr lang="en-GB" sz="2800" b="1" u="sng" dirty="0"/>
          </a:p>
        </p:txBody>
      </p:sp>
      <p:sp>
        <p:nvSpPr>
          <p:cNvPr id="3" name="Content Placeholder 2"/>
          <p:cNvSpPr>
            <a:spLocks noGrp="1"/>
          </p:cNvSpPr>
          <p:nvPr>
            <p:ph idx="1"/>
          </p:nvPr>
        </p:nvSpPr>
        <p:spPr>
          <a:xfrm>
            <a:off x="145774" y="1258957"/>
            <a:ext cx="8127370" cy="4843263"/>
          </a:xfrm>
        </p:spPr>
        <p:txBody>
          <a:bodyPr>
            <a:normAutofit lnSpcReduction="10000"/>
          </a:bodyPr>
          <a:lstStyle/>
          <a:p>
            <a:r>
              <a:rPr lang="en-GB" sz="1400" dirty="0" smtClean="0"/>
              <a:t>In the audit by the ADCS in 2017, an emerging theme was the need for improved communication between Social Workers (SW), IRO’s and Guardians, and 5 years on there does not appear to have been significant progress as this was also an emerging theme in this audit</a:t>
            </a:r>
          </a:p>
          <a:p>
            <a:r>
              <a:rPr lang="en-GB" sz="1400" dirty="0" smtClean="0"/>
              <a:t>Although </a:t>
            </a:r>
            <a:r>
              <a:rPr lang="en-GB" sz="1400" dirty="0"/>
              <a:t>Liverpool </a:t>
            </a:r>
            <a:r>
              <a:rPr lang="en-GB" sz="1400" dirty="0" smtClean="0"/>
              <a:t>did </a:t>
            </a:r>
            <a:r>
              <a:rPr lang="en-GB" sz="1400" dirty="0"/>
              <a:t>find in some cases that there was improved communication between SW and Guardian when </a:t>
            </a:r>
            <a:r>
              <a:rPr lang="en-GB" sz="1400" dirty="0" smtClean="0"/>
              <a:t>discharging a Care Order, in the main there was </a:t>
            </a:r>
            <a:r>
              <a:rPr lang="en-GB" sz="1400" dirty="0"/>
              <a:t>limited evidence on LA case files of communication between the social worker and the guardian between hearings.   There was more evidence of conversations between the IRO and guardian, though this was still limited and </a:t>
            </a:r>
            <a:r>
              <a:rPr lang="en-GB" sz="1400" dirty="0" smtClean="0"/>
              <a:t>infrequent</a:t>
            </a:r>
          </a:p>
          <a:p>
            <a:r>
              <a:rPr lang="en-GB" sz="1400" dirty="0"/>
              <a:t>Some found that if there is evidence of communication with Guardian’s, is not until near the end of proceedings or they reserve their position until the day of hearings leaving no time to understand, challenge or discuss their positon when it differs from the LA.   CAFCASS managers have an expectation that guardians give a clear rationale where there is a difference of opinion, it would be expected that this is shared at the earliest opportunity and throughout the </a:t>
            </a:r>
            <a:r>
              <a:rPr lang="en-GB" sz="1400" dirty="0" smtClean="0"/>
              <a:t>duration </a:t>
            </a:r>
            <a:r>
              <a:rPr lang="en-GB" sz="1400" dirty="0"/>
              <a:t>of proceedings as </a:t>
            </a:r>
            <a:r>
              <a:rPr lang="en-GB" sz="1400" dirty="0" smtClean="0"/>
              <a:t>required</a:t>
            </a:r>
          </a:p>
          <a:p>
            <a:pPr marL="0" indent="0">
              <a:buNone/>
            </a:pPr>
            <a:endParaRPr lang="en-GB" sz="1400" dirty="0"/>
          </a:p>
          <a:p>
            <a:r>
              <a:rPr lang="en-GB" sz="1400" dirty="0"/>
              <a:t>The pie chart opposite is focused on Liverpool LA’s completed audits where 8 out of the 10 files audited showed little or no communication between SW, IRO Guardian (3 had some communication between the social worker and IRO but none with guardian</a:t>
            </a:r>
            <a:r>
              <a:rPr lang="en-GB" sz="1400" dirty="0" smtClean="0"/>
              <a:t>)</a:t>
            </a:r>
            <a:endParaRPr lang="en-GB" sz="1400" dirty="0"/>
          </a:p>
          <a:p>
            <a:r>
              <a:rPr lang="en-GB" sz="1400" dirty="0"/>
              <a:t>2 files had some record of communication with 1 being described as “extensive</a:t>
            </a:r>
            <a:r>
              <a:rPr lang="en-GB" sz="1400" dirty="0" smtClean="0"/>
              <a:t>”</a:t>
            </a:r>
            <a:endParaRPr lang="en-GB" sz="1400" dirty="0"/>
          </a:p>
          <a:p>
            <a:r>
              <a:rPr lang="en-GB" sz="1400" dirty="0"/>
              <a:t>In the Wirral audits, 4 out of 9 had visible communication between Social Worker, IRO and </a:t>
            </a:r>
            <a:r>
              <a:rPr lang="en-GB" sz="1400" dirty="0" smtClean="0"/>
              <a:t>Guardian</a:t>
            </a:r>
            <a:endParaRPr lang="en-GB" sz="1400" dirty="0"/>
          </a:p>
          <a:p>
            <a:r>
              <a:rPr lang="en-GB" sz="1400" dirty="0"/>
              <a:t>Warrington had good evidence of IRO footprint; however in none of the files audited was there a record of communication between the Social Worker and </a:t>
            </a:r>
            <a:r>
              <a:rPr lang="en-GB" sz="1400" dirty="0" smtClean="0"/>
              <a:t>Guardian. This is not to say that it didn’t take place, but there was no record of it </a:t>
            </a:r>
          </a:p>
          <a:p>
            <a:r>
              <a:rPr lang="en-GB" sz="1400" dirty="0" smtClean="0"/>
              <a:t>Some suggestions for improving communication in practice is presented on the following slide</a:t>
            </a:r>
          </a:p>
          <a:p>
            <a:endParaRPr lang="en-GB" sz="1400" dirty="0" smtClean="0"/>
          </a:p>
          <a:p>
            <a:endParaRPr lang="en-GB" sz="1400" dirty="0"/>
          </a:p>
          <a:p>
            <a:endParaRPr lang="en-GB" sz="1400" dirty="0"/>
          </a:p>
        </p:txBody>
      </p:sp>
      <p:sp>
        <p:nvSpPr>
          <p:cNvPr id="4" name="Footer Placeholder 3"/>
          <p:cNvSpPr>
            <a:spLocks noGrp="1"/>
          </p:cNvSpPr>
          <p:nvPr>
            <p:ph type="ftr" sz="quarter" idx="11"/>
          </p:nvPr>
        </p:nvSpPr>
        <p:spPr/>
        <p:txBody>
          <a:bodyPr/>
          <a:lstStyle/>
          <a:p>
            <a:endParaRPr lang="en-GB">
              <a:solidFill>
                <a:prstClr val="white"/>
              </a:solidFill>
            </a:endParaRPr>
          </a:p>
        </p:txBody>
      </p:sp>
      <p:pic>
        <p:nvPicPr>
          <p:cNvPr id="9" name="Picture 8"/>
          <p:cNvPicPr>
            <a:picLocks noChangeAspect="1"/>
          </p:cNvPicPr>
          <p:nvPr/>
        </p:nvPicPr>
        <p:blipFill>
          <a:blip r:embed="rId2"/>
          <a:stretch>
            <a:fillRect/>
          </a:stretch>
        </p:blipFill>
        <p:spPr>
          <a:xfrm>
            <a:off x="8357218" y="2584174"/>
            <a:ext cx="3674948" cy="2522772"/>
          </a:xfrm>
          <a:prstGeom prst="rect">
            <a:avLst/>
          </a:prstGeom>
        </p:spPr>
      </p:pic>
    </p:spTree>
    <p:extLst>
      <p:ext uri="{BB962C8B-B14F-4D97-AF65-F5344CB8AC3E}">
        <p14:creationId xmlns:p14="http://schemas.microsoft.com/office/powerpoint/2010/main" val="2192666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GB">
              <a:solidFill>
                <a:prstClr val="white"/>
              </a:solidFill>
            </a:endParaRPr>
          </a:p>
        </p:txBody>
      </p:sp>
      <p:sp>
        <p:nvSpPr>
          <p:cNvPr id="7" name="Right Arrow 6"/>
          <p:cNvSpPr/>
          <p:nvPr/>
        </p:nvSpPr>
        <p:spPr>
          <a:xfrm>
            <a:off x="3495243" y="3598313"/>
            <a:ext cx="1156186" cy="245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7287942" y="3239658"/>
            <a:ext cx="1150033" cy="2426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eft Arrow 8"/>
          <p:cNvSpPr/>
          <p:nvPr/>
        </p:nvSpPr>
        <p:spPr>
          <a:xfrm>
            <a:off x="3443947" y="3314979"/>
            <a:ext cx="1146516" cy="2215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Left Arrow 9"/>
          <p:cNvSpPr/>
          <p:nvPr/>
        </p:nvSpPr>
        <p:spPr>
          <a:xfrm>
            <a:off x="7229912" y="3557111"/>
            <a:ext cx="1208063" cy="2321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4467812" y="2458954"/>
            <a:ext cx="3882683" cy="338554"/>
          </a:xfrm>
          <a:prstGeom prst="rect">
            <a:avLst/>
          </a:prstGeom>
          <a:noFill/>
        </p:spPr>
        <p:txBody>
          <a:bodyPr wrap="square" rtlCol="0">
            <a:spAutoFit/>
          </a:bodyPr>
          <a:lstStyle/>
          <a:p>
            <a:r>
              <a:rPr lang="en-GB" sz="1600" b="1" dirty="0" smtClean="0"/>
              <a:t>Strengthened communication </a:t>
            </a:r>
            <a:endParaRPr lang="en-GB" sz="1600" b="1" dirty="0"/>
          </a:p>
        </p:txBody>
      </p:sp>
      <p:sp>
        <p:nvSpPr>
          <p:cNvPr id="13" name="Oval Callout 12"/>
          <p:cNvSpPr/>
          <p:nvPr/>
        </p:nvSpPr>
        <p:spPr>
          <a:xfrm>
            <a:off x="1073535" y="2967773"/>
            <a:ext cx="2020468" cy="1356229"/>
          </a:xfrm>
          <a:prstGeom prst="wedgeEllipse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Guardian</a:t>
            </a:r>
            <a:endParaRPr lang="en-GB" dirty="0"/>
          </a:p>
        </p:txBody>
      </p:sp>
      <p:sp>
        <p:nvSpPr>
          <p:cNvPr id="14" name="Oval Callout 13"/>
          <p:cNvSpPr/>
          <p:nvPr/>
        </p:nvSpPr>
        <p:spPr>
          <a:xfrm>
            <a:off x="4874456" y="2967774"/>
            <a:ext cx="1849805" cy="1421865"/>
          </a:xfrm>
          <a:prstGeom prst="wedgeEllipseCallo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Social worker</a:t>
            </a:r>
            <a:endParaRPr lang="en-GB" dirty="0"/>
          </a:p>
        </p:txBody>
      </p:sp>
      <p:sp>
        <p:nvSpPr>
          <p:cNvPr id="15" name="Oval Callout 14"/>
          <p:cNvSpPr/>
          <p:nvPr/>
        </p:nvSpPr>
        <p:spPr>
          <a:xfrm>
            <a:off x="8787919" y="2996178"/>
            <a:ext cx="1811657" cy="1357682"/>
          </a:xfrm>
          <a:prstGeom prst="wedgeEllipse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IRO</a:t>
            </a:r>
            <a:endParaRPr lang="en-GB" dirty="0"/>
          </a:p>
        </p:txBody>
      </p:sp>
      <p:sp>
        <p:nvSpPr>
          <p:cNvPr id="16" name="TextBox 15"/>
          <p:cNvSpPr txBox="1"/>
          <p:nvPr/>
        </p:nvSpPr>
        <p:spPr>
          <a:xfrm>
            <a:off x="81454" y="985603"/>
            <a:ext cx="3271036" cy="1600438"/>
          </a:xfrm>
          <a:prstGeom prst="rect">
            <a:avLst/>
          </a:prstGeom>
          <a:noFill/>
        </p:spPr>
        <p:txBody>
          <a:bodyPr wrap="square" rtlCol="0">
            <a:spAutoFit/>
          </a:bodyPr>
          <a:lstStyle/>
          <a:p>
            <a:pPr marL="285750" indent="-285750">
              <a:buFont typeface="Arial" panose="020B0604020202020204" pitchFamily="34" charset="0"/>
              <a:buChar char="•"/>
            </a:pPr>
            <a:r>
              <a:rPr lang="en-GB" sz="1400" dirty="0" smtClean="0"/>
              <a:t>Should Guardian’s be invited to, and attend child in care reviews? It </a:t>
            </a:r>
            <a:r>
              <a:rPr lang="en-GB" sz="1400" dirty="0"/>
              <a:t>c</a:t>
            </a:r>
            <a:r>
              <a:rPr lang="en-GB" sz="1400" dirty="0" smtClean="0"/>
              <a:t>ould </a:t>
            </a:r>
            <a:r>
              <a:rPr lang="en-GB" sz="1400" dirty="0"/>
              <a:t>strengthen relationships and </a:t>
            </a:r>
            <a:r>
              <a:rPr lang="en-GB" sz="1400" dirty="0" smtClean="0"/>
              <a:t>communication, allow </a:t>
            </a:r>
            <a:r>
              <a:rPr lang="en-GB" sz="1400" dirty="0"/>
              <a:t>opportunity to challenge </a:t>
            </a:r>
            <a:r>
              <a:rPr lang="en-GB" sz="1400" dirty="0" smtClean="0"/>
              <a:t>earlier or </a:t>
            </a:r>
            <a:r>
              <a:rPr lang="en-GB" sz="1400" dirty="0"/>
              <a:t>be reassured by </a:t>
            </a:r>
            <a:r>
              <a:rPr lang="en-GB" sz="1400" dirty="0" smtClean="0"/>
              <a:t>support and permanency plan and discuss possible SO</a:t>
            </a:r>
            <a:endParaRPr lang="en-GB" sz="1400" dirty="0"/>
          </a:p>
        </p:txBody>
      </p:sp>
      <p:sp>
        <p:nvSpPr>
          <p:cNvPr id="17" name="TextBox 16"/>
          <p:cNvSpPr txBox="1"/>
          <p:nvPr/>
        </p:nvSpPr>
        <p:spPr>
          <a:xfrm>
            <a:off x="8350495" y="5124413"/>
            <a:ext cx="3779677" cy="1169551"/>
          </a:xfrm>
          <a:prstGeom prst="rect">
            <a:avLst/>
          </a:prstGeom>
          <a:noFill/>
        </p:spPr>
        <p:txBody>
          <a:bodyPr wrap="square" rtlCol="0">
            <a:spAutoFit/>
          </a:bodyPr>
          <a:lstStyle/>
          <a:p>
            <a:pPr marL="285750" indent="-285750">
              <a:buFont typeface="Arial" panose="020B0604020202020204" pitchFamily="34" charset="0"/>
              <a:buChar char="•"/>
            </a:pPr>
            <a:r>
              <a:rPr lang="en-GB" sz="1400" dirty="0" smtClean="0"/>
              <a:t>Improved case recording to reflect discussions </a:t>
            </a:r>
            <a:r>
              <a:rPr lang="en-GB" sz="1400" dirty="0"/>
              <a:t>held </a:t>
            </a:r>
            <a:r>
              <a:rPr lang="en-GB" sz="1400" dirty="0" smtClean="0"/>
              <a:t>- Recording </a:t>
            </a:r>
            <a:r>
              <a:rPr lang="en-GB" sz="1400" dirty="0"/>
              <a:t>of all discussions between social worker, guardian and IRO need to be entered onto child’s </a:t>
            </a:r>
            <a:r>
              <a:rPr lang="en-GB" sz="1400" dirty="0" smtClean="0"/>
              <a:t>file including emails</a:t>
            </a:r>
            <a:endParaRPr lang="en-GB" sz="1400" dirty="0"/>
          </a:p>
        </p:txBody>
      </p:sp>
      <p:sp>
        <p:nvSpPr>
          <p:cNvPr id="18" name="TextBox 17"/>
          <p:cNvSpPr txBox="1"/>
          <p:nvPr/>
        </p:nvSpPr>
        <p:spPr>
          <a:xfrm>
            <a:off x="8437975" y="635698"/>
            <a:ext cx="3661113" cy="1600438"/>
          </a:xfrm>
          <a:prstGeom prst="rect">
            <a:avLst/>
          </a:prstGeom>
          <a:noFill/>
        </p:spPr>
        <p:txBody>
          <a:bodyPr wrap="square" rtlCol="0">
            <a:spAutoFit/>
          </a:bodyPr>
          <a:lstStyle/>
          <a:p>
            <a:pPr marL="285750" indent="-285750">
              <a:buFont typeface="Arial" panose="020B0604020202020204" pitchFamily="34" charset="0"/>
              <a:buChar char="•"/>
            </a:pPr>
            <a:r>
              <a:rPr lang="en-GB" sz="1400" dirty="0" smtClean="0"/>
              <a:t>Make contact with the guardian/IRO/Social worker as soon as a child is subject to court proceedings – does work need to be done with SW’s on how they find out who the allocated guardian is? Responsibility on all to contact one another and build relationship as early as possible</a:t>
            </a:r>
            <a:endParaRPr lang="en-GB" sz="1400" dirty="0"/>
          </a:p>
        </p:txBody>
      </p:sp>
      <p:sp>
        <p:nvSpPr>
          <p:cNvPr id="19" name="TextBox 18"/>
          <p:cNvSpPr txBox="1"/>
          <p:nvPr/>
        </p:nvSpPr>
        <p:spPr>
          <a:xfrm>
            <a:off x="556553" y="5546856"/>
            <a:ext cx="4033910" cy="738664"/>
          </a:xfrm>
          <a:prstGeom prst="rect">
            <a:avLst/>
          </a:prstGeom>
          <a:noFill/>
        </p:spPr>
        <p:txBody>
          <a:bodyPr wrap="square" rtlCol="0">
            <a:spAutoFit/>
          </a:bodyPr>
          <a:lstStyle/>
          <a:p>
            <a:pPr marL="285750" indent="-285750">
              <a:buFont typeface="Arial" panose="020B0604020202020204" pitchFamily="34" charset="0"/>
              <a:buChar char="•"/>
            </a:pPr>
            <a:r>
              <a:rPr lang="en-GB" sz="1400" dirty="0"/>
              <a:t>LA needs to </a:t>
            </a:r>
            <a:r>
              <a:rPr lang="en-GB" sz="1400" dirty="0" smtClean="0"/>
              <a:t>work on advising practitioners </a:t>
            </a:r>
            <a:r>
              <a:rPr lang="en-GB" sz="1400" dirty="0"/>
              <a:t>and CAFCASS to advise </a:t>
            </a:r>
            <a:r>
              <a:rPr lang="en-GB" sz="1400" dirty="0" smtClean="0"/>
              <a:t>Guardians. Consider disseminating findings of this audit to highlight</a:t>
            </a:r>
            <a:endParaRPr lang="en-GB" sz="1400" dirty="0"/>
          </a:p>
        </p:txBody>
      </p:sp>
      <p:sp>
        <p:nvSpPr>
          <p:cNvPr id="20" name="TextBox 19"/>
          <p:cNvSpPr txBox="1"/>
          <p:nvPr/>
        </p:nvSpPr>
        <p:spPr>
          <a:xfrm>
            <a:off x="4239343" y="4676915"/>
            <a:ext cx="3763108" cy="523220"/>
          </a:xfrm>
          <a:prstGeom prst="rect">
            <a:avLst/>
          </a:prstGeom>
          <a:noFill/>
        </p:spPr>
        <p:txBody>
          <a:bodyPr wrap="square" rtlCol="0">
            <a:spAutoFit/>
          </a:bodyPr>
          <a:lstStyle/>
          <a:p>
            <a:r>
              <a:rPr lang="en-GB" sz="1400" b="1" dirty="0" smtClean="0"/>
              <a:t>Redress power imbalance moving away from a single professional as the sole expert </a:t>
            </a:r>
            <a:endParaRPr lang="en-GB" sz="1400" b="1" dirty="0"/>
          </a:p>
        </p:txBody>
      </p:sp>
      <p:sp>
        <p:nvSpPr>
          <p:cNvPr id="23" name="Curved Up Arrow 22"/>
          <p:cNvSpPr/>
          <p:nvPr/>
        </p:nvSpPr>
        <p:spPr>
          <a:xfrm>
            <a:off x="2738584" y="4387812"/>
            <a:ext cx="6318833" cy="120756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7" name="Picture 26"/>
          <p:cNvPicPr>
            <a:picLocks noChangeAspect="1"/>
          </p:cNvPicPr>
          <p:nvPr/>
        </p:nvPicPr>
        <p:blipFill>
          <a:blip r:embed="rId3"/>
          <a:stretch>
            <a:fillRect/>
          </a:stretch>
        </p:blipFill>
        <p:spPr>
          <a:xfrm rot="10800000">
            <a:off x="2738584" y="1902799"/>
            <a:ext cx="6121548" cy="1218685"/>
          </a:xfrm>
          <a:prstGeom prst="rect">
            <a:avLst/>
          </a:prstGeom>
        </p:spPr>
      </p:pic>
      <p:sp>
        <p:nvSpPr>
          <p:cNvPr id="28" name="TextBox 27"/>
          <p:cNvSpPr txBox="1"/>
          <p:nvPr/>
        </p:nvSpPr>
        <p:spPr>
          <a:xfrm>
            <a:off x="3795484" y="478391"/>
            <a:ext cx="4621653" cy="1384995"/>
          </a:xfrm>
          <a:prstGeom prst="rect">
            <a:avLst/>
          </a:prstGeom>
          <a:noFill/>
        </p:spPr>
        <p:txBody>
          <a:bodyPr wrap="square" rtlCol="0">
            <a:spAutoFit/>
          </a:bodyPr>
          <a:lstStyle/>
          <a:p>
            <a:pPr marL="285750" indent="-285750">
              <a:buFont typeface="Arial" panose="020B0604020202020204" pitchFamily="34" charset="0"/>
              <a:buChar char="•"/>
            </a:pPr>
            <a:r>
              <a:rPr lang="en-GB" sz="1400" dirty="0" smtClean="0"/>
              <a:t>Clear rationale for decision making and challenge.  If decisions aren’t agreed with, challenge should be demonstrated via the correct channels as early as possible; not care plans automatically changed. Look at improving the escalation process between LA’s and CAFCASS </a:t>
            </a:r>
            <a:endParaRPr lang="en-GB" sz="1400" dirty="0"/>
          </a:p>
        </p:txBody>
      </p:sp>
    </p:spTree>
    <p:extLst>
      <p:ext uri="{BB962C8B-B14F-4D97-AF65-F5344CB8AC3E}">
        <p14:creationId xmlns:p14="http://schemas.microsoft.com/office/powerpoint/2010/main" val="1622171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558" y="376178"/>
            <a:ext cx="11039061" cy="609601"/>
          </a:xfrm>
        </p:spPr>
        <p:txBody>
          <a:bodyPr>
            <a:normAutofit/>
          </a:bodyPr>
          <a:lstStyle/>
          <a:p>
            <a:r>
              <a:rPr lang="en-GB" sz="2800" b="1" u="sng" dirty="0" smtClean="0"/>
              <a:t>Number of assessments</a:t>
            </a:r>
            <a:endParaRPr lang="en-GB" sz="2800" b="1" u="sng" dirty="0"/>
          </a:p>
        </p:txBody>
      </p:sp>
      <p:sp>
        <p:nvSpPr>
          <p:cNvPr id="3" name="Content Placeholder 2"/>
          <p:cNvSpPr>
            <a:spLocks noGrp="1"/>
          </p:cNvSpPr>
          <p:nvPr>
            <p:ph idx="1"/>
          </p:nvPr>
        </p:nvSpPr>
        <p:spPr>
          <a:xfrm>
            <a:off x="318654" y="971326"/>
            <a:ext cx="8174181" cy="5549197"/>
          </a:xfrm>
        </p:spPr>
        <p:txBody>
          <a:bodyPr>
            <a:noAutofit/>
          </a:bodyPr>
          <a:lstStyle/>
          <a:p>
            <a:r>
              <a:rPr lang="en-GB" sz="1400" dirty="0"/>
              <a:t>Many case </a:t>
            </a:r>
            <a:r>
              <a:rPr lang="en-GB" sz="1400" dirty="0" smtClean="0"/>
              <a:t>audited were </a:t>
            </a:r>
            <a:r>
              <a:rPr lang="en-GB" sz="1400" dirty="0"/>
              <a:t>subject to a number of </a:t>
            </a:r>
            <a:r>
              <a:rPr lang="en-GB" sz="1400" dirty="0" smtClean="0"/>
              <a:t>addendum </a:t>
            </a:r>
            <a:r>
              <a:rPr lang="en-GB" sz="1400" dirty="0"/>
              <a:t>and positions </a:t>
            </a:r>
            <a:r>
              <a:rPr lang="en-GB" sz="1400" dirty="0" smtClean="0"/>
              <a:t>statements; Independent Social Worker (ISW) </a:t>
            </a:r>
            <a:r>
              <a:rPr lang="en-GB" sz="1400" dirty="0"/>
              <a:t>reports and specialist assessments and it was often not clear why they were needed. The number of assessments requested during proceedings in those audited ranged from 2 to 9 </a:t>
            </a:r>
            <a:endParaRPr lang="en-GB" sz="1400" dirty="0" smtClean="0"/>
          </a:p>
          <a:p>
            <a:r>
              <a:rPr lang="en-GB" sz="1400" dirty="0"/>
              <a:t>Expert reports being requested during proceedings can cause delay, especially if further down the line in the 26 weeks as it takes time for professionals such as psychologists to be identified and then assessments completed.  </a:t>
            </a:r>
            <a:r>
              <a:rPr lang="en-GB" sz="1400" dirty="0" smtClean="0"/>
              <a:t>The </a:t>
            </a:r>
            <a:r>
              <a:rPr lang="en-GB" sz="1400" dirty="0"/>
              <a:t>outcome of the expert reports can push back proceedings to allow for further social work reports to be completed reflecting the results of the expert </a:t>
            </a:r>
            <a:r>
              <a:rPr lang="en-GB" sz="1400" dirty="0" smtClean="0"/>
              <a:t>reports, and this can be a continued cycle that each time is further delaying permanency for the child</a:t>
            </a:r>
          </a:p>
          <a:p>
            <a:r>
              <a:rPr lang="en-GB" sz="1400" dirty="0" smtClean="0"/>
              <a:t>In </a:t>
            </a:r>
            <a:r>
              <a:rPr lang="en-GB" sz="1400" dirty="0"/>
              <a:t>an independent audit of care proceedings completed by Warrington Borough Council in January 2021, the number of assessments requested was a factor in social workers feeling overwhelmed and drift in </a:t>
            </a:r>
            <a:r>
              <a:rPr lang="en-GB" sz="1400" dirty="0" smtClean="0"/>
              <a:t>proceedings and an example of one such case is presented opposite</a:t>
            </a:r>
            <a:endParaRPr lang="en-GB" sz="1400" dirty="0"/>
          </a:p>
          <a:p>
            <a:r>
              <a:rPr lang="en-GB" sz="1400" dirty="0"/>
              <a:t>The use of ISWs was queried and </a:t>
            </a:r>
            <a:r>
              <a:rPr lang="en-GB" sz="1400" dirty="0" smtClean="0"/>
              <a:t>led </a:t>
            </a:r>
            <a:r>
              <a:rPr lang="en-GB" sz="1400" dirty="0"/>
              <a:t>to questions about whether the SW was seen as an expert and if their opinion is valued. What triggers an ISW report? Parties feeling that social work evidence is not strong enough? Not agreeing with care plan? Capacity of social worker? Struggling with relationship with parent and so needs independent worker? </a:t>
            </a:r>
            <a:endParaRPr lang="en-GB" sz="1400" dirty="0" smtClean="0"/>
          </a:p>
          <a:p>
            <a:r>
              <a:rPr lang="en-GB" sz="1400" dirty="0" smtClean="0"/>
              <a:t>There needs to be a clear </a:t>
            </a:r>
            <a:r>
              <a:rPr lang="en-GB" sz="1400" dirty="0"/>
              <a:t>reason as it has been found that it can be invaluable but in other cases it can confuse matters with too many views and contradictory outcomes.  This was the case with a Liverpool family (RC) – The quality of assessments from the social were said to be good and evidenced based and a psychiatric assessment had been completed but then the ISW report is said to be “</a:t>
            </a:r>
            <a:r>
              <a:rPr lang="en-GB" sz="1400" i="1" dirty="0"/>
              <a:t>Poor quality. Confusing as concludes that mother has the ability to meet the children’s needs and then quotes psychiatrist regarding her propensity to remain in domestic abusive relationships and states that children should not be returned home. It is evident that mother has not engaged in the assessment and the ISW makes repeated statements about this lack of interaction but fails to provide any insight or analysis as to why this might be</a:t>
            </a:r>
            <a:r>
              <a:rPr lang="en-GB" sz="1400" dirty="0" smtClean="0"/>
              <a:t>.”</a:t>
            </a:r>
          </a:p>
          <a:p>
            <a:endParaRPr lang="en-GB" sz="1200" dirty="0" smtClean="0"/>
          </a:p>
          <a:p>
            <a:endParaRPr lang="en-GB" sz="1200" dirty="0" smtClean="0"/>
          </a:p>
          <a:p>
            <a:endParaRPr lang="en-GB" sz="1200" dirty="0"/>
          </a:p>
          <a:p>
            <a:endParaRPr lang="en-GB" sz="1200" dirty="0" smtClean="0"/>
          </a:p>
          <a:p>
            <a:endParaRPr lang="en-GB" sz="1200" dirty="0"/>
          </a:p>
          <a:p>
            <a:endParaRPr lang="en-GB" sz="1200" dirty="0" smtClean="0"/>
          </a:p>
          <a:p>
            <a:endParaRPr lang="en-GB" sz="1200" dirty="0"/>
          </a:p>
          <a:p>
            <a:endParaRPr lang="en-GB" sz="1200" dirty="0" smtClean="0"/>
          </a:p>
          <a:p>
            <a:endParaRPr lang="en-GB" sz="1200" dirty="0"/>
          </a:p>
          <a:p>
            <a:endParaRPr lang="en-GB" sz="1200" dirty="0" smtClean="0"/>
          </a:p>
          <a:p>
            <a:endParaRPr lang="en-GB" sz="12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
        <p:nvSpPr>
          <p:cNvPr id="5" name="Rounded Rectangle 4"/>
          <p:cNvSpPr/>
          <p:nvPr/>
        </p:nvSpPr>
        <p:spPr>
          <a:xfrm>
            <a:off x="8562109" y="1310613"/>
            <a:ext cx="3478996" cy="4648201"/>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smtClean="0"/>
          </a:p>
          <a:p>
            <a:pPr algn="ctr"/>
            <a:r>
              <a:rPr lang="en-GB" sz="1600" b="1" u="sng" dirty="0" smtClean="0"/>
              <a:t>Case example – JW </a:t>
            </a:r>
          </a:p>
          <a:p>
            <a:pPr marL="285750" indent="-285750">
              <a:buFont typeface="Arial" panose="020B0604020202020204" pitchFamily="34" charset="0"/>
              <a:buChar char="•"/>
            </a:pPr>
            <a:r>
              <a:rPr lang="en-GB" sz="1400" dirty="0" smtClean="0"/>
              <a:t>There </a:t>
            </a:r>
            <a:r>
              <a:rPr lang="en-GB" sz="1400" dirty="0"/>
              <a:t>were just under 20 witnesses in total due to the high number of expert witnesses called </a:t>
            </a:r>
            <a:r>
              <a:rPr lang="en-GB" sz="1400" dirty="0" smtClean="0"/>
              <a:t>upon</a:t>
            </a:r>
          </a:p>
          <a:p>
            <a:pPr marL="285750" indent="-285750">
              <a:buFont typeface="Arial" panose="020B0604020202020204" pitchFamily="34" charset="0"/>
              <a:buChar char="•"/>
            </a:pPr>
            <a:r>
              <a:rPr lang="en-GB" sz="1400" dirty="0" smtClean="0"/>
              <a:t>Different judges and different hearings lead to different recommendations which in turn led to further assessments being requested </a:t>
            </a:r>
          </a:p>
          <a:p>
            <a:pPr marL="285750" indent="-285750">
              <a:buFont typeface="Arial" panose="020B0604020202020204" pitchFamily="34" charset="0"/>
              <a:buChar char="•"/>
            </a:pPr>
            <a:r>
              <a:rPr lang="en-GB" sz="1400" dirty="0" smtClean="0"/>
              <a:t>An ISW assessment was then requested despite all of the many previous </a:t>
            </a:r>
            <a:r>
              <a:rPr lang="en-GB" sz="1400" dirty="0" err="1" smtClean="0"/>
              <a:t>asseessments</a:t>
            </a:r>
            <a:r>
              <a:rPr lang="en-GB" sz="1400" dirty="0" smtClean="0"/>
              <a:t> completed, adding further delay</a:t>
            </a:r>
          </a:p>
          <a:p>
            <a:pPr marL="285750" indent="-285750">
              <a:buFont typeface="Arial" panose="020B0604020202020204" pitchFamily="34" charset="0"/>
              <a:buChar char="•"/>
            </a:pPr>
            <a:r>
              <a:rPr lang="en-GB" sz="1400" dirty="0" smtClean="0"/>
              <a:t>The social worker felt that with each judge and each assessment/expert requested, the information became diluted and whether this then  leads to ISW’s being called upon </a:t>
            </a:r>
            <a:endParaRPr lang="en-GB" dirty="0" smtClean="0"/>
          </a:p>
          <a:p>
            <a:pPr algn="ctr"/>
            <a:endParaRPr lang="en-GB" dirty="0"/>
          </a:p>
          <a:p>
            <a:pPr algn="ctr"/>
            <a:endParaRPr lang="en-GB" dirty="0"/>
          </a:p>
        </p:txBody>
      </p:sp>
    </p:spTree>
    <p:extLst>
      <p:ext uri="{BB962C8B-B14F-4D97-AF65-F5344CB8AC3E}">
        <p14:creationId xmlns:p14="http://schemas.microsoft.com/office/powerpoint/2010/main" val="1667706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13509"/>
            <a:ext cx="11049000" cy="5412656"/>
          </a:xfrm>
        </p:spPr>
        <p:txBody>
          <a:bodyPr>
            <a:normAutofit/>
          </a:bodyPr>
          <a:lstStyle/>
          <a:p>
            <a:pPr marL="0" indent="0">
              <a:buNone/>
            </a:pPr>
            <a:endParaRPr lang="en-GB" sz="1900" dirty="0"/>
          </a:p>
          <a:p>
            <a:r>
              <a:rPr lang="en-GB" sz="1800" dirty="0"/>
              <a:t>Are Courts providing sufficient rationale for repeat assessments and is there enough scrutiny of the need for additional assessments? It is accepted that there are cases where a number of different assessments are required and the situation of the family can change during proceedings which then warrants an addendum assessment, and in Liverpool case (KC) an ISW completed a together or apart assessment which was thorough and took a lot of time with the children.  However the more assessments that are requested, the more diluted the content arguably </a:t>
            </a:r>
            <a:r>
              <a:rPr lang="en-GB" sz="1800" dirty="0" smtClean="0"/>
              <a:t>becomes as with the case of JW.  </a:t>
            </a:r>
            <a:r>
              <a:rPr lang="en-GB" sz="1800" dirty="0"/>
              <a:t>Do families then lose faith and trust in those undertaking the assessments leading to increased contested </a:t>
            </a:r>
            <a:r>
              <a:rPr lang="en-GB" sz="1800" dirty="0" smtClean="0"/>
              <a:t>hearings, </a:t>
            </a:r>
            <a:r>
              <a:rPr lang="en-GB" sz="1800" dirty="0"/>
              <a:t>resulting in even more addendum assessments or ISW reports? Are we creating a culture of start again syndrome and parents knowing the ‘right thing to say’ due to having so many assessments and differing outcomes</a:t>
            </a:r>
            <a:r>
              <a:rPr lang="en-GB" sz="1800" dirty="0" smtClean="0"/>
              <a:t>?</a:t>
            </a:r>
            <a:endParaRPr lang="en-GB" sz="1800" dirty="0"/>
          </a:p>
          <a:p>
            <a:r>
              <a:rPr lang="en-GB" sz="1800" dirty="0" smtClean="0"/>
              <a:t>How </a:t>
            </a:r>
            <a:r>
              <a:rPr lang="en-GB" sz="1800" dirty="0"/>
              <a:t>much weight do court put on the outcome of the ISW assessment versus LA? There was a sense in cases reviewed that ISW’s took more on face value self reporting of parents, which was then given credence in court, and resulted in a Care Order at home being made</a:t>
            </a:r>
          </a:p>
          <a:p>
            <a:r>
              <a:rPr lang="en-GB" sz="1800" dirty="0"/>
              <a:t>Do judges/guardians see examples of good practice that they can share? Warrington are having a push for legal and team managers to disseminate examples of good practice to improve overall quality of reports and assessments; such as initial statements. Should LA’s push for examples of good practice to be disseminated in their authorities.  Consider peer review of initial statements across LA’s</a:t>
            </a:r>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3202993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061" y="604910"/>
            <a:ext cx="11211339" cy="574533"/>
          </a:xfrm>
        </p:spPr>
        <p:txBody>
          <a:bodyPr>
            <a:normAutofit/>
          </a:bodyPr>
          <a:lstStyle/>
          <a:p>
            <a:r>
              <a:rPr lang="en-GB" sz="2800" b="1" u="sng" dirty="0" smtClean="0"/>
              <a:t>Pre Proceedings (PPP)</a:t>
            </a:r>
            <a:endParaRPr lang="en-GB" sz="2800" b="1" u="sng" dirty="0"/>
          </a:p>
        </p:txBody>
      </p:sp>
      <p:sp>
        <p:nvSpPr>
          <p:cNvPr id="3" name="Content Placeholder 2"/>
          <p:cNvSpPr>
            <a:spLocks noGrp="1"/>
          </p:cNvSpPr>
          <p:nvPr>
            <p:ph idx="1"/>
          </p:nvPr>
        </p:nvSpPr>
        <p:spPr>
          <a:xfrm>
            <a:off x="256309" y="1306543"/>
            <a:ext cx="7675417" cy="5021369"/>
          </a:xfrm>
        </p:spPr>
        <p:txBody>
          <a:bodyPr>
            <a:normAutofit lnSpcReduction="10000"/>
          </a:bodyPr>
          <a:lstStyle/>
          <a:p>
            <a:r>
              <a:rPr lang="en-GB" sz="1600" dirty="0"/>
              <a:t>An emerging theme for the group was the influence and link between Care Order at </a:t>
            </a:r>
            <a:r>
              <a:rPr lang="en-GB" sz="1600" dirty="0" smtClean="0"/>
              <a:t>Home </a:t>
            </a:r>
            <a:r>
              <a:rPr lang="en-GB" sz="1600" dirty="0"/>
              <a:t>and </a:t>
            </a:r>
            <a:r>
              <a:rPr lang="en-GB" sz="1600" dirty="0" smtClean="0"/>
              <a:t>pre-proceedings</a:t>
            </a:r>
            <a:endParaRPr lang="en-GB" sz="1600" dirty="0"/>
          </a:p>
          <a:p>
            <a:r>
              <a:rPr lang="en-GB" sz="1600" dirty="0" smtClean="0"/>
              <a:t>The </a:t>
            </a:r>
            <a:r>
              <a:rPr lang="en-GB" sz="1600" dirty="0"/>
              <a:t>data from each authority was variable in terms of whether the family had previously been subject to PPP before proceedings were </a:t>
            </a:r>
            <a:r>
              <a:rPr lang="en-GB" sz="1600" dirty="0" smtClean="0"/>
              <a:t>issued, with 4 out of 6 audited in Cheshire West being subject to PPP, but 7 out of 9 not having been in the Wirral</a:t>
            </a:r>
          </a:p>
          <a:p>
            <a:r>
              <a:rPr lang="en-GB" sz="1600" dirty="0"/>
              <a:t>There was an acceptance from the LAs that where pre-proceedings had not been used prior to issue, this should have been considered on many cases; for instance Liverpool found that where there had been trigger incidents that warranted removal, pre proceedings had not previously been entered into and should have </a:t>
            </a:r>
            <a:r>
              <a:rPr lang="en-GB" sz="1600" dirty="0" smtClean="0"/>
              <a:t>been</a:t>
            </a:r>
            <a:endParaRPr lang="en-GB" sz="1600" dirty="0"/>
          </a:p>
          <a:p>
            <a:r>
              <a:rPr lang="en-GB" sz="1600" dirty="0"/>
              <a:t>For those who were subject to pre-proceedings there were questions regarding the quality of initial evidence </a:t>
            </a:r>
            <a:r>
              <a:rPr lang="en-GB" sz="1600" dirty="0" smtClean="0"/>
              <a:t>(SWET) particularly </a:t>
            </a:r>
            <a:r>
              <a:rPr lang="en-GB" sz="1600" dirty="0"/>
              <a:t>in terms of how the social worker had built on and reflected the work already undertaken during the pre-proceedings process, this lead to a </a:t>
            </a:r>
            <a:r>
              <a:rPr lang="en-GB" sz="1600" dirty="0" smtClean="0"/>
              <a:t>sense of </a:t>
            </a:r>
            <a:r>
              <a:rPr lang="en-GB" sz="1600" dirty="0"/>
              <a:t>repeat </a:t>
            </a:r>
            <a:r>
              <a:rPr lang="en-GB" sz="1600" dirty="0" smtClean="0"/>
              <a:t>assessments; for example </a:t>
            </a:r>
            <a:r>
              <a:rPr lang="en-GB" sz="1600" dirty="0"/>
              <a:t>parenting </a:t>
            </a:r>
            <a:r>
              <a:rPr lang="en-GB" sz="1600" dirty="0" smtClean="0"/>
              <a:t>assessments</a:t>
            </a:r>
            <a:r>
              <a:rPr lang="en-GB" sz="1600" dirty="0"/>
              <a:t>. There was a case audited in the Wirral (JM) that had been subject to pre proceedings yet there were 6 separate assessments during proceedings. </a:t>
            </a:r>
            <a:endParaRPr lang="en-GB" sz="1600" dirty="0" smtClean="0"/>
          </a:p>
          <a:p>
            <a:r>
              <a:rPr lang="en-GB" sz="1600" dirty="0" smtClean="0"/>
              <a:t>It </a:t>
            </a:r>
            <a:r>
              <a:rPr lang="en-GB" sz="1600" dirty="0"/>
              <a:t>was not always as strongly evidenced as possible about what work and interventions has already been provided during </a:t>
            </a:r>
            <a:r>
              <a:rPr lang="en-GB" sz="1600" dirty="0" smtClean="0"/>
              <a:t>pre-proceedings which could be why a significant number of removals were not granted, in place of a placement with parent.   A case study opposite illustrates this</a:t>
            </a:r>
          </a:p>
          <a:p>
            <a:endParaRPr lang="en-GB" sz="1400" dirty="0"/>
          </a:p>
          <a:p>
            <a:endParaRPr lang="en-GB" sz="18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
        <p:nvSpPr>
          <p:cNvPr id="5" name="Rounded Rectangle 4"/>
          <p:cNvSpPr/>
          <p:nvPr/>
        </p:nvSpPr>
        <p:spPr>
          <a:xfrm>
            <a:off x="8105210" y="1306543"/>
            <a:ext cx="3922643" cy="4896677"/>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u="sng" dirty="0" smtClean="0"/>
          </a:p>
          <a:p>
            <a:pPr algn="ctr"/>
            <a:r>
              <a:rPr lang="en-GB" sz="1600" b="1" u="sng" dirty="0" smtClean="0"/>
              <a:t>Case example:</a:t>
            </a:r>
            <a:endParaRPr lang="en-GB" sz="1600" b="1" u="sng" dirty="0"/>
          </a:p>
          <a:p>
            <a:r>
              <a:rPr lang="en-GB" sz="1400" b="1" u="sng" dirty="0" smtClean="0"/>
              <a:t>Link between thorough PPP, number of assessments, communication between professionals and joined up decision making</a:t>
            </a:r>
          </a:p>
          <a:p>
            <a:endParaRPr lang="en-GB" sz="1400" b="1" u="sng" dirty="0" smtClean="0"/>
          </a:p>
          <a:p>
            <a:r>
              <a:rPr lang="en-GB" sz="1400" b="1" u="sng" dirty="0" smtClean="0"/>
              <a:t>AK (Liverpool) </a:t>
            </a:r>
            <a:r>
              <a:rPr lang="en-GB" sz="1400" dirty="0" smtClean="0"/>
              <a:t>– </a:t>
            </a:r>
            <a:r>
              <a:rPr lang="en-GB" sz="1200" dirty="0" smtClean="0"/>
              <a:t>Although it was felt that PPP could have been entered earlier, it </a:t>
            </a:r>
            <a:r>
              <a:rPr lang="en-GB" sz="1200" dirty="0"/>
              <a:t>was thorough including cognitive and psychological assessments; parenting intervention, drug and alcohol </a:t>
            </a:r>
            <a:r>
              <a:rPr lang="en-GB" sz="1200" dirty="0" smtClean="0"/>
              <a:t>testing, </a:t>
            </a:r>
            <a:r>
              <a:rPr lang="en-GB" sz="1200" dirty="0"/>
              <a:t>and the initial statement from the social worker was strong.  The court agreed with the </a:t>
            </a:r>
            <a:r>
              <a:rPr lang="en-GB" sz="1200" dirty="0" smtClean="0"/>
              <a:t>initial plan </a:t>
            </a:r>
            <a:r>
              <a:rPr lang="en-GB" sz="1200" dirty="0"/>
              <a:t>for </a:t>
            </a:r>
            <a:r>
              <a:rPr lang="en-GB" sz="1200" dirty="0" smtClean="0"/>
              <a:t>the child </a:t>
            </a:r>
            <a:r>
              <a:rPr lang="en-GB" sz="1200" dirty="0"/>
              <a:t>to be in foster care in this </a:t>
            </a:r>
            <a:r>
              <a:rPr lang="en-GB" sz="1200" dirty="0" smtClean="0"/>
              <a:t>case and there were only 3 assessments required during proceedings; a PAMS assessment and position statements . This was also a case where communication between SW, IRO and Guardian was described as extensive, adding further weight to the theory that strengthened communication throughout, can lead to a more joined up approach to decision making </a:t>
            </a:r>
          </a:p>
          <a:p>
            <a:endParaRPr lang="en-GB" sz="1200" dirty="0" smtClean="0"/>
          </a:p>
          <a:p>
            <a:r>
              <a:rPr lang="en-GB" sz="1200" dirty="0" smtClean="0"/>
              <a:t>Therefore is </a:t>
            </a:r>
            <a:r>
              <a:rPr lang="en-GB" sz="1200" dirty="0"/>
              <a:t>a strengthened PPP process needed to enable courts and guardians to be more confident in the LA’s care </a:t>
            </a:r>
            <a:r>
              <a:rPr lang="en-GB" sz="1200" dirty="0" smtClean="0"/>
              <a:t>plan</a:t>
            </a:r>
            <a:r>
              <a:rPr lang="en-GB" sz="1200" dirty="0"/>
              <a:t>?</a:t>
            </a:r>
          </a:p>
          <a:p>
            <a:pPr algn="ctr"/>
            <a:endParaRPr lang="en-GB" dirty="0"/>
          </a:p>
        </p:txBody>
      </p:sp>
    </p:spTree>
    <p:extLst>
      <p:ext uri="{BB962C8B-B14F-4D97-AF65-F5344CB8AC3E}">
        <p14:creationId xmlns:p14="http://schemas.microsoft.com/office/powerpoint/2010/main" val="3719666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7255" y="637309"/>
            <a:ext cx="11035145" cy="5488855"/>
          </a:xfrm>
        </p:spPr>
        <p:txBody>
          <a:bodyPr>
            <a:normAutofit fontScale="70000" lnSpcReduction="20000"/>
          </a:bodyPr>
          <a:lstStyle/>
          <a:p>
            <a:endParaRPr lang="en-GB" sz="2100" dirty="0" smtClean="0"/>
          </a:p>
          <a:p>
            <a:r>
              <a:rPr lang="en-GB" sz="2100" dirty="0" smtClean="0"/>
              <a:t>The quality of the SWET and it potentially not representing the work completed or attempted with a family during pre-proceedings has led to questions over whether an additional document would be beneficial; such as a pre-proceedings summary to fit alongside the SWET. However given that a significant issue within LA’s is capacity of social workers and the pressure of the aforementioned number of assessments that are required of them, it could be contradictory to recommend reducing addendum assessments and expert assessments, and then add another document in</a:t>
            </a:r>
          </a:p>
          <a:p>
            <a:r>
              <a:rPr lang="en-GB" sz="2100" dirty="0" smtClean="0"/>
              <a:t>There arguably needs to be a focus on the quality of the SWET itself and perhaps some guidance and good practice examples shared within LA’s to improve the quality of the SWET, with an emphasis on summarising what has been completed within pre-proceedings. For example Warrington are rolling out a new programme of legal training from September where writing a good, evidence based SWET could be included in that</a:t>
            </a:r>
          </a:p>
          <a:p>
            <a:r>
              <a:rPr lang="en-GB" sz="2100" dirty="0" smtClean="0"/>
              <a:t>Do </a:t>
            </a:r>
            <a:r>
              <a:rPr lang="en-GB" sz="2100" dirty="0"/>
              <a:t>all LA’s use the same SWET template? If so, </a:t>
            </a:r>
            <a:r>
              <a:rPr lang="en-GB" sz="2100" dirty="0" smtClean="0"/>
              <a:t>it could also be suggested to add in a section to summarise </a:t>
            </a:r>
            <a:r>
              <a:rPr lang="en-GB" sz="2100" dirty="0"/>
              <a:t>PPP – how long, work completed, attempts made to work with the family </a:t>
            </a:r>
            <a:r>
              <a:rPr lang="en-GB" sz="2100" dirty="0" smtClean="0"/>
              <a:t>etc. It could feel less overwhelming for social workers to have the same form but remind them to be clear on including work during PPP</a:t>
            </a:r>
            <a:endParaRPr lang="en-GB" sz="2100" dirty="0"/>
          </a:p>
          <a:p>
            <a:pPr marL="0" indent="0">
              <a:buNone/>
            </a:pPr>
            <a:endParaRPr lang="en-GB" sz="2100" dirty="0"/>
          </a:p>
          <a:p>
            <a:pPr marL="0" indent="0">
              <a:buNone/>
            </a:pPr>
            <a:endParaRPr lang="en-GB" sz="2100" dirty="0" smtClean="0"/>
          </a:p>
          <a:p>
            <a:r>
              <a:rPr lang="en-GB" sz="2100" dirty="0" smtClean="0"/>
              <a:t>Do </a:t>
            </a:r>
            <a:r>
              <a:rPr lang="en-GB" sz="2100" dirty="0"/>
              <a:t>court have faith in the LA’s PPP process on the whole? What is their understanding of what should occur in PPP? Do they think this is taking place? What do they think could be improved?  It appears that poor use of pre proceedings is it a good indicator of a LA being unlikely to get removal and more likely for a Care Order at Home to be granted instead. How do we promote more cohesion between PPP and proceedings where proceedings are viewed as an extension of PPP rather than a separate process</a:t>
            </a:r>
            <a:r>
              <a:rPr lang="en-GB" sz="2100" dirty="0" smtClean="0"/>
              <a:t>?</a:t>
            </a:r>
            <a:endParaRPr lang="en-GB" sz="2100" dirty="0"/>
          </a:p>
          <a:p>
            <a:pPr marL="0" indent="0">
              <a:buNone/>
            </a:pPr>
            <a:endParaRPr lang="en-GB" sz="2100" dirty="0" smtClean="0"/>
          </a:p>
          <a:p>
            <a:r>
              <a:rPr lang="en-GB" sz="2100" dirty="0" smtClean="0"/>
              <a:t>Should </a:t>
            </a:r>
            <a:r>
              <a:rPr lang="en-GB" sz="2100" dirty="0"/>
              <a:t>LA’s propose how they intend to strengthen/audit their PPP process?  Warrington are due to complete an audit of PPP and it’s effectiveness – should other LA’s follow suit and share findings with CAFCASS? </a:t>
            </a:r>
          </a:p>
          <a:p>
            <a:r>
              <a:rPr lang="en-GB" sz="2100" dirty="0" smtClean="0"/>
              <a:t>There is a </a:t>
            </a:r>
            <a:r>
              <a:rPr lang="en-GB" sz="2100" dirty="0"/>
              <a:t>need for robust chronologies has been found to be fundamental; firstly to be able to identify repeat patterns of behaviours and social care intervention to be able to identify PPP needed earlier and prevent start again syndrome.  This was evidenced in a Liverpool case (DD). It was felt that pre proceedings should have been entered much sooner as “there was four years of child protection planning which was ineffective. A comprehensive chronology would have highlighted the ‘start again’ approach that was used and robust managerial oversight should have identified the need for a higher level of intervention.” </a:t>
            </a:r>
          </a:p>
          <a:p>
            <a:pPr marL="0" indent="0">
              <a:buNone/>
            </a:pPr>
            <a:endParaRPr lang="en-GB" sz="2100" dirty="0" smtClean="0"/>
          </a:p>
          <a:p>
            <a:pPr marL="0" indent="0">
              <a:buNone/>
            </a:pPr>
            <a:endParaRPr lang="en-GB" sz="21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739780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591" y="431104"/>
            <a:ext cx="10972800" cy="953404"/>
          </a:xfrm>
        </p:spPr>
        <p:txBody>
          <a:bodyPr>
            <a:normAutofit/>
          </a:bodyPr>
          <a:lstStyle/>
          <a:p>
            <a:r>
              <a:rPr lang="en-GB" sz="2800" b="1" u="sng" dirty="0" smtClean="0"/>
              <a:t>Conclusion</a:t>
            </a:r>
            <a:endParaRPr lang="en-GB" sz="2800" b="1" u="sng" dirty="0"/>
          </a:p>
        </p:txBody>
      </p:sp>
      <p:sp>
        <p:nvSpPr>
          <p:cNvPr id="3" name="Content Placeholder 2"/>
          <p:cNvSpPr>
            <a:spLocks noGrp="1"/>
          </p:cNvSpPr>
          <p:nvPr>
            <p:ph idx="1"/>
          </p:nvPr>
        </p:nvSpPr>
        <p:spPr>
          <a:xfrm>
            <a:off x="556591" y="1384508"/>
            <a:ext cx="11025809" cy="4770782"/>
          </a:xfrm>
        </p:spPr>
        <p:txBody>
          <a:bodyPr>
            <a:normAutofit/>
          </a:bodyPr>
          <a:lstStyle/>
          <a:p>
            <a:r>
              <a:rPr lang="en-GB" sz="1400" dirty="0" smtClean="0"/>
              <a:t>Overall the findings appear similar to those reported in the ADCS audit in 2017</a:t>
            </a:r>
          </a:p>
          <a:p>
            <a:endParaRPr lang="en-GB" sz="1400" dirty="0" smtClean="0"/>
          </a:p>
          <a:p>
            <a:r>
              <a:rPr lang="en-GB" sz="1400" dirty="0" smtClean="0"/>
              <a:t>There has been an increase in Care Orders at Home in all 6 authorities in 2021</a:t>
            </a:r>
          </a:p>
          <a:p>
            <a:endParaRPr lang="en-GB" sz="1400" dirty="0" smtClean="0"/>
          </a:p>
          <a:p>
            <a:r>
              <a:rPr lang="en-GB" sz="1400" dirty="0" smtClean="0"/>
              <a:t>There is a dearth of Supervision Order’s utilised across the North West, which could be due to an increase in risk averse practice; resulting from </a:t>
            </a:r>
            <a:r>
              <a:rPr lang="en-GB" sz="1400" dirty="0" err="1" smtClean="0"/>
              <a:t>Covid</a:t>
            </a:r>
            <a:r>
              <a:rPr lang="en-GB" sz="1400" dirty="0" smtClean="0"/>
              <a:t> 19 and also the implementation of the PLO and subsequent time pressures to conclude proceedings </a:t>
            </a:r>
          </a:p>
          <a:p>
            <a:endParaRPr lang="en-GB" sz="1400" dirty="0" smtClean="0"/>
          </a:p>
          <a:p>
            <a:r>
              <a:rPr lang="en-GB" sz="1400" dirty="0" smtClean="0"/>
              <a:t>There is inconsistency across the region with regards to the use of Care </a:t>
            </a:r>
            <a:r>
              <a:rPr lang="en-GB" sz="1400" dirty="0"/>
              <a:t>O</a:t>
            </a:r>
            <a:r>
              <a:rPr lang="en-GB" sz="1400" dirty="0" smtClean="0"/>
              <a:t>rders and Supervision Order’s, with some using Supervision </a:t>
            </a:r>
            <a:r>
              <a:rPr lang="en-GB" sz="1400" dirty="0"/>
              <a:t>O</a:t>
            </a:r>
            <a:r>
              <a:rPr lang="en-GB" sz="1400" dirty="0" smtClean="0"/>
              <a:t>rders to monitor progress, but others rationalising Care Orders to monitor changes</a:t>
            </a:r>
          </a:p>
          <a:p>
            <a:endParaRPr lang="en-GB" sz="1400" dirty="0" smtClean="0"/>
          </a:p>
          <a:p>
            <a:r>
              <a:rPr lang="en-GB" sz="1400" dirty="0" smtClean="0"/>
              <a:t>There remains a need to strengthen and improve professional relationships between social workers, IRO’s and Guardian’s with clear rationale for decision making and challenge being made as early on as possible </a:t>
            </a:r>
          </a:p>
          <a:p>
            <a:endParaRPr lang="en-GB" sz="1400" dirty="0" smtClean="0"/>
          </a:p>
          <a:p>
            <a:r>
              <a:rPr lang="en-GB" sz="1400" dirty="0" smtClean="0"/>
              <a:t>Although there has been some evidence of good practice, it is apparent that the Pre Proceedings Process needs to be strengthened in all authorities, with the understanding that this could lead to fewer assessments being requested and more joined up decision making. The number of assessments requested is an area that would benefit from being looked at further to ensure that any assessments requested are necessary and scrutinised </a:t>
            </a:r>
            <a:endParaRPr lang="en-GB" sz="14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1481577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957" y="542603"/>
            <a:ext cx="11085443" cy="570580"/>
          </a:xfrm>
        </p:spPr>
        <p:txBody>
          <a:bodyPr>
            <a:normAutofit/>
          </a:bodyPr>
          <a:lstStyle/>
          <a:p>
            <a:r>
              <a:rPr lang="en-GB" sz="2800" b="1" u="sng" dirty="0" smtClean="0"/>
              <a:t>Recommendations </a:t>
            </a:r>
            <a:endParaRPr lang="en-GB" sz="2800" b="1" u="sng" dirty="0"/>
          </a:p>
        </p:txBody>
      </p:sp>
      <p:sp>
        <p:nvSpPr>
          <p:cNvPr id="3" name="Content Placeholder 2"/>
          <p:cNvSpPr>
            <a:spLocks noGrp="1"/>
          </p:cNvSpPr>
          <p:nvPr>
            <p:ph idx="1"/>
          </p:nvPr>
        </p:nvSpPr>
        <p:spPr>
          <a:xfrm>
            <a:off x="284923" y="1113182"/>
            <a:ext cx="11297478" cy="5267739"/>
          </a:xfrm>
        </p:spPr>
        <p:txBody>
          <a:bodyPr>
            <a:normAutofit fontScale="47500" lnSpcReduction="20000"/>
          </a:bodyPr>
          <a:lstStyle/>
          <a:p>
            <a:r>
              <a:rPr lang="en-GB" sz="2900" dirty="0"/>
              <a:t>One area that we could not capture was where the LA had an initial or final care plan that differed from the final outcome.  This is not tracked and it would have been useful information and audit could have been undertaken of these cases.  If the Court is able to assist in gathering this from Court datasets then this area of the work can be </a:t>
            </a:r>
            <a:r>
              <a:rPr lang="en-GB" sz="2900" dirty="0" smtClean="0"/>
              <a:t>revisited</a:t>
            </a:r>
          </a:p>
          <a:p>
            <a:endParaRPr lang="en-GB" sz="2900" dirty="0" smtClean="0"/>
          </a:p>
          <a:p>
            <a:r>
              <a:rPr lang="en-GB" sz="2900" dirty="0" smtClean="0"/>
              <a:t>It </a:t>
            </a:r>
            <a:r>
              <a:rPr lang="en-GB" sz="2900" dirty="0"/>
              <a:t>is recommended that the findings of this work are cascaded in each agency and via the LFJB at a training and development </a:t>
            </a:r>
            <a:r>
              <a:rPr lang="en-GB" sz="2900" dirty="0" smtClean="0"/>
              <a:t>session</a:t>
            </a:r>
          </a:p>
          <a:p>
            <a:endParaRPr lang="en-GB" sz="2900" dirty="0"/>
          </a:p>
          <a:p>
            <a:r>
              <a:rPr lang="en-GB" sz="2900" dirty="0" smtClean="0"/>
              <a:t>The </a:t>
            </a:r>
            <a:r>
              <a:rPr lang="en-GB" sz="2900" dirty="0"/>
              <a:t>group welcome the ethos of the President’s Public Law Working Group report (March 2021) and recommend the messages in this are embedded locally – the limited value of Care Orders at home is well articulated within this report.</a:t>
            </a:r>
          </a:p>
          <a:p>
            <a:endParaRPr lang="en-GB" sz="2900" dirty="0"/>
          </a:p>
          <a:p>
            <a:r>
              <a:rPr lang="en-GB" sz="2900" dirty="0" smtClean="0"/>
              <a:t>Work </a:t>
            </a:r>
            <a:r>
              <a:rPr lang="en-GB" sz="2900" dirty="0"/>
              <a:t>is needed to improve pre-proceedings activity at a local authority level – there is an LFJB thematic subgroup already focussed on this area of work</a:t>
            </a:r>
          </a:p>
          <a:p>
            <a:endParaRPr lang="en-GB" sz="2900" dirty="0"/>
          </a:p>
          <a:p>
            <a:r>
              <a:rPr lang="en-GB" sz="2900" dirty="0" smtClean="0"/>
              <a:t>Work </a:t>
            </a:r>
            <a:r>
              <a:rPr lang="en-GB" sz="2900" dirty="0"/>
              <a:t>is needed to improve our understanding of the use and benefits of S20 and use of supervision orders at a local authority level – there is an LFJB thematic subgroup already focussed on this area of work</a:t>
            </a:r>
          </a:p>
          <a:p>
            <a:endParaRPr lang="en-GB" sz="2900" dirty="0"/>
          </a:p>
          <a:p>
            <a:r>
              <a:rPr lang="en-GB" sz="2900" dirty="0" smtClean="0"/>
              <a:t>LA’s </a:t>
            </a:r>
            <a:r>
              <a:rPr lang="en-GB" sz="2900" dirty="0"/>
              <a:t>need to stand firm and instruct, resolutely, advocates to progress to contested hearings. Decisions the court make that we are not happy with need to be appealed. We spoke to LAs who do not have care orders at home. In the case of Essex they felt that the holding their position was the main factor in this.  The argue that care orders at home give false assurances of safety and are a risk averse stand to take.  </a:t>
            </a:r>
          </a:p>
          <a:p>
            <a:endParaRPr lang="en-GB" sz="2900" dirty="0"/>
          </a:p>
          <a:p>
            <a:r>
              <a:rPr lang="en-GB" sz="2900" dirty="0" smtClean="0"/>
              <a:t>An </a:t>
            </a:r>
            <a:r>
              <a:rPr lang="en-GB" sz="2900" dirty="0"/>
              <a:t>improved escalation process is needed between CAFCASS and the LA’s</a:t>
            </a:r>
          </a:p>
          <a:p>
            <a:endParaRPr lang="en-GB" sz="2900" dirty="0"/>
          </a:p>
          <a:p>
            <a:r>
              <a:rPr lang="en-GB" sz="2900" dirty="0" smtClean="0"/>
              <a:t>Standards </a:t>
            </a:r>
            <a:r>
              <a:rPr lang="en-GB" sz="2900" dirty="0"/>
              <a:t>for CAFCASS engagement with LA Social Workers, IRO’s and expectations regarding minimum contact with children and families before reaching a decision needs to be established.</a:t>
            </a:r>
          </a:p>
          <a:p>
            <a:endParaRPr lang="en-GB" sz="2900" dirty="0"/>
          </a:p>
          <a:p>
            <a:r>
              <a:rPr lang="en-GB" sz="2900" dirty="0" smtClean="0"/>
              <a:t>The </a:t>
            </a:r>
            <a:r>
              <a:rPr lang="en-GB" sz="2900" dirty="0"/>
              <a:t>courts and all parties need to reset, stop instructing unnecessary ‘experts’ and have practice confidence in LA’s to assess children’s needs</a:t>
            </a:r>
            <a:r>
              <a:rPr lang="en-GB" sz="2500" dirty="0"/>
              <a:t>.</a:t>
            </a:r>
          </a:p>
          <a:p>
            <a:endParaRPr lang="en-GB" sz="1800" dirty="0" smtClean="0"/>
          </a:p>
          <a:p>
            <a:endParaRPr lang="en-GB" sz="1800" dirty="0"/>
          </a:p>
        </p:txBody>
      </p:sp>
      <p:sp>
        <p:nvSpPr>
          <p:cNvPr id="4" name="Footer Placeholder 3"/>
          <p:cNvSpPr>
            <a:spLocks noGrp="1"/>
          </p:cNvSpPr>
          <p:nvPr>
            <p:ph type="ftr" sz="quarter" idx="11"/>
          </p:nvPr>
        </p:nvSpPr>
        <p:spPr/>
        <p:txBody>
          <a:bodyPr/>
          <a:lstStyle/>
          <a:p>
            <a:endParaRPr lang="en-GB">
              <a:solidFill>
                <a:prstClr val="white"/>
              </a:solidFill>
            </a:endParaRPr>
          </a:p>
        </p:txBody>
      </p:sp>
    </p:spTree>
    <p:extLst>
      <p:ext uri="{BB962C8B-B14F-4D97-AF65-F5344CB8AC3E}">
        <p14:creationId xmlns:p14="http://schemas.microsoft.com/office/powerpoint/2010/main" val="398854775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17137</TotalTime>
  <Words>6673</Words>
  <Application>Microsoft Office PowerPoint</Application>
  <PresentationFormat>Widescreen</PresentationFormat>
  <Paragraphs>263</Paragraphs>
  <Slides>22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Times New Roman</vt:lpstr>
      <vt:lpstr>1_Office Theme</vt:lpstr>
      <vt:lpstr>Care Orders at Home:  Liverpool and Cheshire LFJB Regional audit</vt:lpstr>
      <vt:lpstr>Purpose and method</vt:lpstr>
      <vt:lpstr>PowerPoint Presentation</vt:lpstr>
      <vt:lpstr>Number of Care Orders at Home between 2017 and 2021 by Local Authority (S.31 and S.38)</vt:lpstr>
      <vt:lpstr>PowerPoint Presentation</vt:lpstr>
      <vt:lpstr>Influence of Covid 19 on the issuing of Care Orders at Home</vt:lpstr>
      <vt:lpstr>Is it the LA who are requesting Care Orders at Home or are court over ruling?</vt:lpstr>
      <vt:lpstr>Supervision Orders</vt:lpstr>
      <vt:lpstr>PowerPoint Presentation</vt:lpstr>
      <vt:lpstr>PowerPoint Presentation</vt:lpstr>
      <vt:lpstr>Is a Supervision Order more favourable to No Order? </vt:lpstr>
      <vt:lpstr>PowerPoint Presentation</vt:lpstr>
      <vt:lpstr>Impact of the Implementation of the PLO</vt:lpstr>
      <vt:lpstr>PowerPoint Presentation</vt:lpstr>
      <vt:lpstr>Professional communication and challenge</vt:lpstr>
      <vt:lpstr>PowerPoint Presentation</vt:lpstr>
      <vt:lpstr>Number of assessments</vt:lpstr>
      <vt:lpstr>PowerPoint Presentation</vt:lpstr>
      <vt:lpstr>Pre Proceedings (PPP)</vt:lpstr>
      <vt:lpstr>PowerPoint Presentation</vt:lpstr>
      <vt:lpstr>Conclusion</vt:lpstr>
      <vt:lpstr>Recommendations </vt:lpstr>
    </vt:vector>
  </TitlesOfParts>
  <Company>Warrington Borough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Woods, Alexandra</dc:creator>
  <cp:lastModifiedBy>Brown, Rebecca C</cp:lastModifiedBy>
  <cp:revision>408</cp:revision>
  <cp:lastPrinted>2018-06-14T07:59:40Z</cp:lastPrinted>
  <dcterms:created xsi:type="dcterms:W3CDTF">2018-06-12T09:24:20Z</dcterms:created>
  <dcterms:modified xsi:type="dcterms:W3CDTF">2021-07-27T07:34:25Z</dcterms:modified>
</cp:coreProperties>
</file>